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9.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13.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14.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15.xml" ContentType="application/vnd.openxmlformats-officedocument.presentationml.notesSlide+xml"/>
  <Override PartName="/ppt/tags/tag20.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18.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19.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20.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21.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22.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23.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24.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notesSlides/notesSlide25.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26.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27.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28.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notesSlides/notesSlide31.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notesSlides/notesSlide32.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notesSlides/notesSlide33.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notesSlides/notesSlide34.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notesSlides/notesSlide35.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notesSlides/notesSlide38.xml" ContentType="application/vnd.openxmlformats-officedocument.presentationml.notesSlid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notesSlides/notesSlide39.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notesSlides/notesSlide42.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notesSlides/notesSlide43.xml" ContentType="application/vnd.openxmlformats-officedocument.presentationml.notesSlide+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44.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notesSlides/notesSlide48.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notesSlides/notesSlide49.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notesSlides/notesSlide50.xml" ContentType="application/vnd.openxmlformats-officedocument.presentationml.notesSlide+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notesSlides/notesSlide51.xml" ContentType="application/vnd.openxmlformats-officedocument.presentationml.notesSlide+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notesSlides/notesSlide52.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tags/tag103.xml" ContentType="application/vnd.openxmlformats-officedocument.presentationml.tags+xml"/>
  <Override PartName="/ppt/notesSlides/notesSlide57.xml" ContentType="application/vnd.openxmlformats-officedocument.presentationml.notesSlide+xml"/>
  <Override PartName="/ppt/tags/tag104.xml" ContentType="application/vnd.openxmlformats-officedocument.presentationml.tags+xml"/>
  <Override PartName="/ppt/notesSlides/notesSlide58.xml" ContentType="application/vnd.openxmlformats-officedocument.presentationml.notesSlide+xml"/>
  <Override PartName="/ppt/tags/tag105.xml" ContentType="application/vnd.openxmlformats-officedocument.presentationml.tags+xml"/>
  <Override PartName="/ppt/notesSlides/notesSlide59.xml" ContentType="application/vnd.openxmlformats-officedocument.presentationml.notesSlide+xml"/>
  <Override PartName="/ppt/tags/tag106.xml" ContentType="application/vnd.openxmlformats-officedocument.presentationml.tags+xml"/>
  <Override PartName="/ppt/notesSlides/notesSlide60.xml" ContentType="application/vnd.openxmlformats-officedocument.presentationml.notesSlide+xml"/>
  <Override PartName="/ppt/tags/tag107.xml" ContentType="application/vnd.openxmlformats-officedocument.presentationml.tags+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4"/>
  </p:notesMasterIdLst>
  <p:sldIdLst>
    <p:sldId id="333" r:id="rId2"/>
    <p:sldId id="335" r:id="rId3"/>
    <p:sldId id="364" r:id="rId4"/>
    <p:sldId id="336" r:id="rId5"/>
    <p:sldId id="425" r:id="rId6"/>
    <p:sldId id="426" r:id="rId7"/>
    <p:sldId id="316" r:id="rId8"/>
    <p:sldId id="381" r:id="rId9"/>
    <p:sldId id="319" r:id="rId10"/>
    <p:sldId id="396" r:id="rId11"/>
    <p:sldId id="382" r:id="rId12"/>
    <p:sldId id="383" r:id="rId13"/>
    <p:sldId id="410" r:id="rId14"/>
    <p:sldId id="411" r:id="rId15"/>
    <p:sldId id="384" r:id="rId16"/>
    <p:sldId id="427" r:id="rId17"/>
    <p:sldId id="337" r:id="rId18"/>
    <p:sldId id="399" r:id="rId19"/>
    <p:sldId id="397" r:id="rId20"/>
    <p:sldId id="398" r:id="rId21"/>
    <p:sldId id="400" r:id="rId22"/>
    <p:sldId id="401" r:id="rId23"/>
    <p:sldId id="402" r:id="rId24"/>
    <p:sldId id="403" r:id="rId25"/>
    <p:sldId id="404" r:id="rId26"/>
    <p:sldId id="420" r:id="rId27"/>
    <p:sldId id="417" r:id="rId28"/>
    <p:sldId id="418" r:id="rId29"/>
    <p:sldId id="419" r:id="rId30"/>
    <p:sldId id="338" r:id="rId31"/>
    <p:sldId id="385" r:id="rId32"/>
    <p:sldId id="405" r:id="rId33"/>
    <p:sldId id="386" r:id="rId34"/>
    <p:sldId id="408" r:id="rId35"/>
    <p:sldId id="407" r:id="rId36"/>
    <p:sldId id="412" r:id="rId37"/>
    <p:sldId id="365" r:id="rId38"/>
    <p:sldId id="387" r:id="rId39"/>
    <p:sldId id="388" r:id="rId40"/>
    <p:sldId id="389" r:id="rId41"/>
    <p:sldId id="368" r:id="rId42"/>
    <p:sldId id="390" r:id="rId43"/>
    <p:sldId id="421" r:id="rId44"/>
    <p:sldId id="391" r:id="rId45"/>
    <p:sldId id="413" r:id="rId46"/>
    <p:sldId id="370" r:id="rId47"/>
    <p:sldId id="373" r:id="rId48"/>
    <p:sldId id="422" r:id="rId49"/>
    <p:sldId id="423" r:id="rId50"/>
    <p:sldId id="424" r:id="rId51"/>
    <p:sldId id="392" r:id="rId52"/>
    <p:sldId id="394" r:id="rId53"/>
    <p:sldId id="409" r:id="rId54"/>
    <p:sldId id="379" r:id="rId55"/>
    <p:sldId id="369" r:id="rId56"/>
    <p:sldId id="362" r:id="rId57"/>
    <p:sldId id="339" r:id="rId58"/>
    <p:sldId id="395" r:id="rId59"/>
    <p:sldId id="363" r:id="rId60"/>
    <p:sldId id="414" r:id="rId61"/>
    <p:sldId id="415" r:id="rId62"/>
    <p:sldId id="416" r:id="rId63"/>
  </p:sldIdLst>
  <p:sldSz cx="12192000" cy="6858000"/>
  <p:notesSz cx="6858000" cy="9144000"/>
  <p:custDataLst>
    <p:tags r:id="rId6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09">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A978"/>
    <a:srgbClr val="CAB48A"/>
    <a:srgbClr val="FF959F"/>
    <a:srgbClr val="FF5D6D"/>
    <a:srgbClr val="FFC7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31" autoAdjust="0"/>
    <p:restoredTop sz="94660"/>
  </p:normalViewPr>
  <p:slideViewPr>
    <p:cSldViewPr snapToGrid="0" showGuides="1">
      <p:cViewPr varScale="1">
        <p:scale>
          <a:sx n="90" d="100"/>
          <a:sy n="90" d="100"/>
        </p:scale>
        <p:origin x="202" y="72"/>
      </p:cViewPr>
      <p:guideLst>
        <p:guide orient="horz" pos="2109"/>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jpeg>
</file>

<file path=ppt/media/image61.pn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53998B-F318-4269-A573-074B4A6F08C4}" type="datetimeFigureOut">
              <a:rPr lang="zh-CN" altLang="en-US" smtClean="0"/>
              <a:t>2021/1/21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F7EBA7-7470-4D7A-863C-5FB18504755D}" type="slidenum">
              <a:rPr lang="zh-CN" altLang="en-US" smtClean="0"/>
              <a:t>‹#›</a:t>
            </a:fld>
            <a:endParaRPr lang="zh-CN" altLang="en-US"/>
          </a:p>
        </p:txBody>
      </p:sp>
    </p:spTree>
    <p:extLst>
      <p:ext uri="{BB962C8B-B14F-4D97-AF65-F5344CB8AC3E}">
        <p14:creationId xmlns:p14="http://schemas.microsoft.com/office/powerpoint/2010/main" val="37607126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2612708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516614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8042510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0035583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5703653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9738047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15</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335100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16</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605560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1652955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18</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2699603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24055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3135048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3337155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9664065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5626970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2090106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7298718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25</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3822445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26</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1810117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6406112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28</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4175046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810525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6611545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8882093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7080594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40771196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6584478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2852719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35</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7732213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36</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4603620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8928542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38</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6962044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326209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85632302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6228500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8508546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57377850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8367120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78192728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45</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7223172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46</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66088921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40532981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48</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0512339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8469480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34516510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09523836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414042474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4510045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19580980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7166978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56</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95022969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62690605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58</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54931312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65036280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60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253345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6</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3123315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61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16803194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62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3385275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3560903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8</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913231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BC8504B-C099-4F33-A699-28B8DD6ED3B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2459403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slow" advTm="3000">
    <p:push dir="u"/>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p:transition spd="slow" advTm="3000">
    <p:push dir="u"/>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t="-5000" b="-5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slow" advTm="3000">
    <p:push dir="u"/>
  </p:transition>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13.png"/><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14.png"/><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6.png"/><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8.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17.png"/><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20.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image" Target="../media/image20.png"/><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2.png"/><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21.png"/><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4.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3.png"/><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6.png"/><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image" Target="../media/image25.png"/><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8.png"/><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27.png"/><Relationship Id="rId5" Type="http://schemas.openxmlformats.org/officeDocument/2006/relationships/image" Target="../media/image4.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29.png"/><Relationship Id="rId5" Type="http://schemas.openxmlformats.org/officeDocument/2006/relationships/image" Target="../media/image4.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1.png"/><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image" Target="../media/image30.png"/><Relationship Id="rId5" Type="http://schemas.openxmlformats.org/officeDocument/2006/relationships/image" Target="../media/image4.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32.png"/><Relationship Id="rId5" Type="http://schemas.openxmlformats.org/officeDocument/2006/relationships/image" Target="../media/image4.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tags" Target="../tags/tag39.xml"/><Relationship Id="rId7" Type="http://schemas.openxmlformats.org/officeDocument/2006/relationships/image" Target="../media/image33.png"/><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image" Target="../media/image4.png"/><Relationship Id="rId5" Type="http://schemas.openxmlformats.org/officeDocument/2006/relationships/notesSlide" Target="../notesSlides/notesSlide26.xml"/><Relationship Id="rId4"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image" Target="../media/image4.png"/><Relationship Id="rId5" Type="http://schemas.openxmlformats.org/officeDocument/2006/relationships/notesSlide" Target="../notesSlides/notesSlide27.xml"/><Relationship Id="rId4"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image" Target="../media/image4.png"/><Relationship Id="rId5" Type="http://schemas.openxmlformats.org/officeDocument/2006/relationships/notesSlide" Target="../notesSlides/notesSlide28.xml"/><Relationship Id="rId4"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image" Target="../media/image4.png"/><Relationship Id="rId5" Type="http://schemas.openxmlformats.org/officeDocument/2006/relationships/notesSlide" Target="../notesSlides/notesSlide29.xml"/><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image" Target="../media/image34.png"/><Relationship Id="rId5" Type="http://schemas.openxmlformats.org/officeDocument/2006/relationships/image" Target="../media/image4.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image" Target="../media/image35.png"/><Relationship Id="rId5" Type="http://schemas.openxmlformats.org/officeDocument/2006/relationships/image" Target="../media/image4.pn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image" Target="../media/image36.png"/><Relationship Id="rId5" Type="http://schemas.openxmlformats.org/officeDocument/2006/relationships/image" Target="../media/image4.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image" Target="../media/image37.png"/><Relationship Id="rId5" Type="http://schemas.openxmlformats.org/officeDocument/2006/relationships/image" Target="../media/image4.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slideLayout" Target="../slideLayouts/slideLayout1.xml"/><Relationship Id="rId7" Type="http://schemas.openxmlformats.org/officeDocument/2006/relationships/image" Target="../media/image39.png"/><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image" Target="../media/image38.png"/><Relationship Id="rId5" Type="http://schemas.openxmlformats.org/officeDocument/2006/relationships/image" Target="../media/image4.png"/><Relationship Id="rId4" Type="http://schemas.openxmlformats.org/officeDocument/2006/relationships/notesSlide" Target="../notesSlides/notesSlide35.xml"/><Relationship Id="rId9" Type="http://schemas.openxmlformats.org/officeDocument/2006/relationships/image" Target="../media/image41.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0.xml"/><Relationship Id="rId1" Type="http://schemas.openxmlformats.org/officeDocument/2006/relationships/tags" Target="../tags/tag59.xml"/><Relationship Id="rId5" Type="http://schemas.openxmlformats.org/officeDocument/2006/relationships/image" Target="../media/image4.pn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tags" Target="../tags/tag63.xml"/><Relationship Id="rId7" Type="http://schemas.openxmlformats.org/officeDocument/2006/relationships/image" Target="../media/image42.png"/><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image" Target="../media/image4.png"/><Relationship Id="rId5" Type="http://schemas.openxmlformats.org/officeDocument/2006/relationships/notesSlide" Target="../notesSlides/notesSlide38.xml"/><Relationship Id="rId4"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tags" Target="../tags/tag66.xml"/><Relationship Id="rId7" Type="http://schemas.openxmlformats.org/officeDocument/2006/relationships/image" Target="../media/image44.png"/><Relationship Id="rId2" Type="http://schemas.openxmlformats.org/officeDocument/2006/relationships/tags" Target="../tags/tag65.xml"/><Relationship Id="rId1" Type="http://schemas.openxmlformats.org/officeDocument/2006/relationships/tags" Target="../tags/tag64.xml"/><Relationship Id="rId6" Type="http://schemas.openxmlformats.org/officeDocument/2006/relationships/image" Target="../media/image4.png"/><Relationship Id="rId5" Type="http://schemas.openxmlformats.org/officeDocument/2006/relationships/notesSlide" Target="../notesSlides/notesSlide39.xml"/><Relationship Id="rId4"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tags" Target="../tags/tag69.xml"/><Relationship Id="rId7" Type="http://schemas.openxmlformats.org/officeDocument/2006/relationships/hyperlink" Target="../&#23454;&#29616;&#21450;&#27979;&#35797;&#38454;&#27573;/SE2020-G01-&#20195;&#30721;&#36208;&#26597;.docx" TargetMode="External"/><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image" Target="../media/image4.png"/><Relationship Id="rId5" Type="http://schemas.openxmlformats.org/officeDocument/2006/relationships/notesSlide" Target="../notesSlides/notesSlide40.xml"/><Relationship Id="rId4" Type="http://schemas.openxmlformats.org/officeDocument/2006/relationships/slideLayout" Target="../slideLayouts/slideLayout1.xml"/><Relationship Id="rId9" Type="http://schemas.openxmlformats.org/officeDocument/2006/relationships/image" Target="../media/image47.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tags" Target="../tags/tag72.xml"/><Relationship Id="rId7" Type="http://schemas.openxmlformats.org/officeDocument/2006/relationships/image" Target="../media/image48.png"/><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image" Target="../media/image4.png"/><Relationship Id="rId5" Type="http://schemas.openxmlformats.org/officeDocument/2006/relationships/notesSlide" Target="../notesSlides/notesSlide42.xml"/><Relationship Id="rId4"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tags" Target="../tags/tag75.xml"/><Relationship Id="rId7" Type="http://schemas.openxmlformats.org/officeDocument/2006/relationships/hyperlink" Target="../&#23454;&#29616;&#21450;&#27979;&#35797;&#38454;&#27573;/SE2020-G01-&#27979;&#35797;&#29992;&#20363;.doc" TargetMode="External"/><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image" Target="../media/image4.png"/><Relationship Id="rId5" Type="http://schemas.openxmlformats.org/officeDocument/2006/relationships/notesSlide" Target="../notesSlides/notesSlide43.xml"/><Relationship Id="rId4" Type="http://schemas.openxmlformats.org/officeDocument/2006/relationships/slideLayout" Target="../slideLayouts/slideLayout1.xml"/><Relationship Id="rId9" Type="http://schemas.openxmlformats.org/officeDocument/2006/relationships/image" Target="../media/image51.png"/></Relationships>
</file>

<file path=ppt/slides/_rels/slide44.xml.rels><?xml version="1.0" encoding="UTF-8" standalone="yes"?>
<Relationships xmlns="http://schemas.openxmlformats.org/package/2006/relationships"><Relationship Id="rId3" Type="http://schemas.openxmlformats.org/officeDocument/2006/relationships/tags" Target="../tags/tag78.xml"/><Relationship Id="rId7" Type="http://schemas.openxmlformats.org/officeDocument/2006/relationships/image" Target="../media/image52.png"/><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image" Target="../media/image4.png"/><Relationship Id="rId5" Type="http://schemas.openxmlformats.org/officeDocument/2006/relationships/notesSlide" Target="../notesSlides/notesSlide44.xml"/><Relationship Id="rId4"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tags" Target="../tags/tag81.xml"/><Relationship Id="rId7" Type="http://schemas.openxmlformats.org/officeDocument/2006/relationships/image" Target="../media/image53.png"/><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image" Target="../media/image4.png"/><Relationship Id="rId5" Type="http://schemas.openxmlformats.org/officeDocument/2006/relationships/notesSlide" Target="../notesSlides/notesSlide45.xml"/><Relationship Id="rId4"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tags" Target="../tags/tag84.xml"/><Relationship Id="rId7" Type="http://schemas.openxmlformats.org/officeDocument/2006/relationships/image" Target="../media/image54.png"/><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image" Target="../media/image4.png"/><Relationship Id="rId5" Type="http://schemas.openxmlformats.org/officeDocument/2006/relationships/notesSlide" Target="../notesSlides/notesSlide48.xml"/><Relationship Id="rId4"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tags" Target="../tags/tag87.xml"/><Relationship Id="rId7" Type="http://schemas.openxmlformats.org/officeDocument/2006/relationships/image" Target="../media/image55.png"/><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image" Target="../media/image4.png"/><Relationship Id="rId5" Type="http://schemas.openxmlformats.org/officeDocument/2006/relationships/notesSlide" Target="../notesSlides/notesSlide49.xml"/><Relationship Id="rId4"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5.pn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tags" Target="../tags/tag90.xml"/><Relationship Id="rId7" Type="http://schemas.openxmlformats.org/officeDocument/2006/relationships/image" Target="../media/image56.png"/><Relationship Id="rId2" Type="http://schemas.openxmlformats.org/officeDocument/2006/relationships/tags" Target="../tags/tag89.xml"/><Relationship Id="rId1" Type="http://schemas.openxmlformats.org/officeDocument/2006/relationships/tags" Target="../tags/tag88.xml"/><Relationship Id="rId6" Type="http://schemas.openxmlformats.org/officeDocument/2006/relationships/image" Target="../media/image4.png"/><Relationship Id="rId5" Type="http://schemas.openxmlformats.org/officeDocument/2006/relationships/notesSlide" Target="../notesSlides/notesSlide50.xml"/><Relationship Id="rId4"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tags" Target="../tags/tag93.xml"/><Relationship Id="rId7" Type="http://schemas.openxmlformats.org/officeDocument/2006/relationships/image" Target="../media/image57.png"/><Relationship Id="rId2" Type="http://schemas.openxmlformats.org/officeDocument/2006/relationships/tags" Target="../tags/tag92.xml"/><Relationship Id="rId1" Type="http://schemas.openxmlformats.org/officeDocument/2006/relationships/tags" Target="../tags/tag91.xml"/><Relationship Id="rId6" Type="http://schemas.openxmlformats.org/officeDocument/2006/relationships/image" Target="../media/image4.png"/><Relationship Id="rId5" Type="http://schemas.openxmlformats.org/officeDocument/2006/relationships/notesSlide" Target="../notesSlides/notesSlide51.xml"/><Relationship Id="rId4"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8" Type="http://schemas.openxmlformats.org/officeDocument/2006/relationships/image" Target="../media/image59.png"/><Relationship Id="rId3" Type="http://schemas.openxmlformats.org/officeDocument/2006/relationships/tags" Target="../tags/tag96.xml"/><Relationship Id="rId7" Type="http://schemas.openxmlformats.org/officeDocument/2006/relationships/image" Target="../media/image58.png"/><Relationship Id="rId2" Type="http://schemas.openxmlformats.org/officeDocument/2006/relationships/tags" Target="../tags/tag95.xml"/><Relationship Id="rId1" Type="http://schemas.openxmlformats.org/officeDocument/2006/relationships/tags" Target="../tags/tag94.xml"/><Relationship Id="rId6" Type="http://schemas.openxmlformats.org/officeDocument/2006/relationships/image" Target="../media/image4.png"/><Relationship Id="rId5" Type="http://schemas.openxmlformats.org/officeDocument/2006/relationships/notesSlide" Target="../notesSlides/notesSlide52.xml"/><Relationship Id="rId4"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tags" Target="../tags/tag99.xml"/><Relationship Id="rId7" Type="http://schemas.openxmlformats.org/officeDocument/2006/relationships/image" Target="../media/image60.jpeg"/><Relationship Id="rId2" Type="http://schemas.openxmlformats.org/officeDocument/2006/relationships/tags" Target="../tags/tag98.xml"/><Relationship Id="rId1" Type="http://schemas.openxmlformats.org/officeDocument/2006/relationships/tags" Target="../tags/tag97.xml"/><Relationship Id="rId6" Type="http://schemas.openxmlformats.org/officeDocument/2006/relationships/image" Target="../media/image4.png"/><Relationship Id="rId5" Type="http://schemas.openxmlformats.org/officeDocument/2006/relationships/notesSlide" Target="../notesSlides/notesSlide53.xml"/><Relationship Id="rId4"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01.xml"/><Relationship Id="rId1" Type="http://schemas.openxmlformats.org/officeDocument/2006/relationships/tags" Target="../tags/tag100.xml"/><Relationship Id="rId5" Type="http://schemas.openxmlformats.org/officeDocument/2006/relationships/image" Target="../media/image62.png"/><Relationship Id="rId4" Type="http://schemas.openxmlformats.org/officeDocument/2006/relationships/image" Target="../media/image61.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1.xml"/><Relationship Id="rId1" Type="http://schemas.openxmlformats.org/officeDocument/2006/relationships/tags" Target="../tags/tag102.xml"/><Relationship Id="rId4" Type="http://schemas.openxmlformats.org/officeDocument/2006/relationships/image" Target="../media/image4.png"/></Relationships>
</file>

<file path=ppt/slides/_rels/slide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1.xml"/><Relationship Id="rId1" Type="http://schemas.openxmlformats.org/officeDocument/2006/relationships/tags" Target="../tags/tag103.xml"/><Relationship Id="rId4" Type="http://schemas.openxmlformats.org/officeDocument/2006/relationships/image" Target="../media/image4.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1.xml"/><Relationship Id="rId1" Type="http://schemas.openxmlformats.org/officeDocument/2006/relationships/tags" Target="../tags/tag10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1.xml"/><Relationship Id="rId1" Type="http://schemas.openxmlformats.org/officeDocument/2006/relationships/tags" Target="../tags/tag105.xml"/><Relationship Id="rId4" Type="http://schemas.openxmlformats.org/officeDocument/2006/relationships/image" Target="../media/image4.pn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1.xml"/><Relationship Id="rId1" Type="http://schemas.openxmlformats.org/officeDocument/2006/relationships/tags" Target="../tags/tag106.xml"/><Relationship Id="rId4" Type="http://schemas.openxmlformats.org/officeDocument/2006/relationships/image" Target="../media/image4.pn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1.xml"/><Relationship Id="rId1" Type="http://schemas.openxmlformats.org/officeDocument/2006/relationships/tags" Target="../tags/tag10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8.xml"/><Relationship Id="rId7"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2.pn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11.png"/><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0" y="0"/>
            <a:ext cx="12192000" cy="6858000"/>
            <a:chOff x="0" y="0"/>
            <a:chExt cx="12192000" cy="6858000"/>
          </a:xfrm>
        </p:grpSpPr>
        <p:cxnSp>
          <p:nvCxnSpPr>
            <p:cNvPr id="13" name="直接连接符 12"/>
            <p:cNvCxnSpPr/>
            <p:nvPr/>
          </p:nvCxnSpPr>
          <p:spPr>
            <a:xfrm>
              <a:off x="3401961" y="0"/>
              <a:ext cx="7511845"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250723" y="1519084"/>
              <a:ext cx="11941277" cy="5338916"/>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696065" y="0"/>
              <a:ext cx="1238864"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527458" y="0"/>
              <a:ext cx="1406013"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0" y="0"/>
              <a:ext cx="5058697" cy="4085303"/>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43" name="图片 42"/>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44" name="文本框 43"/>
          <p:cNvSpPr txBox="1"/>
          <p:nvPr/>
        </p:nvSpPr>
        <p:spPr>
          <a:xfrm>
            <a:off x="4259617" y="2350871"/>
            <a:ext cx="3454400" cy="922020"/>
          </a:xfrm>
          <a:prstGeom prst="rect">
            <a:avLst/>
          </a:prstGeom>
          <a:noFill/>
        </p:spPr>
        <p:txBody>
          <a:bodyPr wrap="none" rtlCol="0">
            <a:spAutoFit/>
          </a:bodyPr>
          <a:lstStyle/>
          <a:p>
            <a:pPr algn="ctr"/>
            <a:r>
              <a:rPr lang="en-US" altLang="zh-CN" sz="5400" dirty="0" smtClean="0">
                <a:solidFill>
                  <a:schemeClr val="tx1">
                    <a:lumMod val="75000"/>
                    <a:lumOff val="25000"/>
                  </a:schemeClr>
                </a:solidFill>
                <a:latin typeface="Impact" panose="020B0806030902050204" pitchFamily="34" charset="0"/>
                <a:ea typeface="思源黑体 CN Normal" panose="020B0400000000000000" pitchFamily="34" charset="-122"/>
                <a:sym typeface="Century Gothic" panose="020B0502020202020204" pitchFamily="34" charset="0"/>
              </a:rPr>
              <a:t>SE2020-G01</a:t>
            </a:r>
          </a:p>
        </p:txBody>
      </p:sp>
      <p:sp>
        <p:nvSpPr>
          <p:cNvPr id="48" name="文本框 47"/>
          <p:cNvSpPr txBox="1"/>
          <p:nvPr/>
        </p:nvSpPr>
        <p:spPr>
          <a:xfrm>
            <a:off x="4412773" y="3363769"/>
            <a:ext cx="3148086" cy="7683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400" i="0" u="none" strike="noStrike" kern="1200" cap="none" normalizeH="0" baseline="0" noProof="0" dirty="0" smtClean="0">
                <a:ln>
                  <a:noFill/>
                </a:ln>
                <a:solidFill>
                  <a:schemeClr val="tx1">
                    <a:lumMod val="75000"/>
                    <a:lumOff val="25000"/>
                  </a:schemeClr>
                </a:solidFill>
                <a:effectLst/>
                <a:uLnTx/>
                <a:uFillTx/>
                <a:latin typeface="思源黑体 CN Bold" panose="020B0800000000000000" pitchFamily="34" charset="-122"/>
                <a:ea typeface="思源黑体 CN Bold" panose="020B0800000000000000" pitchFamily="34" charset="-122"/>
                <a:sym typeface="Century Gothic" panose="020B0502020202020204" pitchFamily="34" charset="0"/>
              </a:rPr>
              <a:t>项目总结</a:t>
            </a:r>
          </a:p>
        </p:txBody>
      </p:sp>
      <p:sp>
        <p:nvSpPr>
          <p:cNvPr id="49" name="Rectangle 30"/>
          <p:cNvSpPr/>
          <p:nvPr/>
        </p:nvSpPr>
        <p:spPr>
          <a:xfrm flipH="1">
            <a:off x="4582795" y="4408805"/>
            <a:ext cx="2433955" cy="82994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smtClean="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汇报人：</a:t>
            </a:r>
            <a:r>
              <a:rPr kumimoji="0" lang="en-US" altLang="zh-CN" sz="1600" b="0" i="0" u="none" strike="noStrike" kern="1200" cap="none" spc="0" normalizeH="0" baseline="0" noProof="0" dirty="0" smtClean="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G01</a:t>
            </a:r>
            <a:r>
              <a:rPr kumimoji="0" lang="zh-CN" altLang="en-US" sz="1600" b="0" i="0" u="none" strike="noStrike" kern="1200" cap="none" spc="0" normalizeH="0" baseline="0" noProof="0" dirty="0" smtClean="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小组全员</a:t>
            </a: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smtClean="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组长：董思诚</a:t>
            </a: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smtClean="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组员：李磊、陈安</a:t>
            </a: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iterate type="lt">
                                    <p:tmPct val="10000"/>
                                  </p:iterate>
                                  <p:childTnLst>
                                    <p:set>
                                      <p:cBhvr>
                                        <p:cTn id="12" dur="1" fill="hold">
                                          <p:stCondLst>
                                            <p:cond delay="0"/>
                                          </p:stCondLst>
                                        </p:cTn>
                                        <p:tgtEl>
                                          <p:spTgt spid="48"/>
                                        </p:tgtEl>
                                        <p:attrNameLst>
                                          <p:attrName>style.visibility</p:attrName>
                                        </p:attrNameLst>
                                      </p:cBhvr>
                                      <p:to>
                                        <p:strVal val="visible"/>
                                      </p:to>
                                    </p:set>
                                    <p:anim calcmode="lin" valueType="num">
                                      <p:cBhvr>
                                        <p:cTn id="13" dur="1000" fill="hold"/>
                                        <p:tgtEl>
                                          <p:spTgt spid="48"/>
                                        </p:tgtEl>
                                        <p:attrNameLst>
                                          <p:attrName>ppt_w</p:attrName>
                                        </p:attrNameLst>
                                      </p:cBhvr>
                                      <p:tavLst>
                                        <p:tav tm="0">
                                          <p:val>
                                            <p:fltVal val="0"/>
                                          </p:val>
                                        </p:tav>
                                        <p:tav tm="100000">
                                          <p:val>
                                            <p:strVal val="#ppt_w"/>
                                          </p:val>
                                        </p:tav>
                                      </p:tavLst>
                                    </p:anim>
                                    <p:anim calcmode="lin" valueType="num">
                                      <p:cBhvr>
                                        <p:cTn id="14" dur="1000" fill="hold"/>
                                        <p:tgtEl>
                                          <p:spTgt spid="48"/>
                                        </p:tgtEl>
                                        <p:attrNameLst>
                                          <p:attrName>ppt_h</p:attrName>
                                        </p:attrNameLst>
                                      </p:cBhvr>
                                      <p:tavLst>
                                        <p:tav tm="0">
                                          <p:val>
                                            <p:fltVal val="0"/>
                                          </p:val>
                                        </p:tav>
                                        <p:tav tm="100000">
                                          <p:val>
                                            <p:strVal val="#ppt_h"/>
                                          </p:val>
                                        </p:tav>
                                      </p:tavLst>
                                    </p:anim>
                                    <p:animEffect transition="in" filter="fade">
                                      <p:cBhvr>
                                        <p:cTn id="15" dur="1000"/>
                                        <p:tgtEl>
                                          <p:spTgt spid="48"/>
                                        </p:tgtEl>
                                      </p:cBhvr>
                                    </p:animEffect>
                                  </p:childTnLst>
                                </p:cTn>
                              </p:par>
                            </p:childTnLst>
                          </p:cTn>
                        </p:par>
                        <p:par>
                          <p:cTn id="16" fill="hold">
                            <p:stCondLst>
                              <p:cond delay="2299"/>
                            </p:stCondLst>
                            <p:childTnLst>
                              <p:par>
                                <p:cTn id="17" presetID="10" presetClass="entr" presetSubtype="0" fill="hold" grpId="0" nodeType="afterEffect">
                                  <p:stCondLst>
                                    <p:cond delay="0"/>
                                  </p:stCondLst>
                                  <p:iterate type="lt">
                                    <p:tmPct val="10000"/>
                                  </p:iterate>
                                  <p:childTnLst>
                                    <p:set>
                                      <p:cBhvr>
                                        <p:cTn id="18" dur="1" fill="hold">
                                          <p:stCondLst>
                                            <p:cond delay="0"/>
                                          </p:stCondLst>
                                        </p:cTn>
                                        <p:tgtEl>
                                          <p:spTgt spid="49"/>
                                        </p:tgtEl>
                                        <p:attrNameLst>
                                          <p:attrName>style.visibility</p:attrName>
                                        </p:attrNameLst>
                                      </p:cBhvr>
                                      <p:to>
                                        <p:strVal val="visible"/>
                                      </p:to>
                                    </p:set>
                                    <p:animEffect transition="in" filter="fade">
                                      <p:cBhvr>
                                        <p:cTn id="1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8" grpId="0"/>
      <p:bldP spid="4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项目分析与计划文档</a:t>
              </a:r>
            </a:p>
          </p:txBody>
        </p:sp>
      </p:grpSp>
      <p:sp>
        <p:nvSpPr>
          <p:cNvPr id="6" name="文本框 5"/>
          <p:cNvSpPr txBox="1"/>
          <p:nvPr>
            <p:custDataLst>
              <p:tags r:id="rId1"/>
            </p:custDataLst>
          </p:nvPr>
        </p:nvSpPr>
        <p:spPr>
          <a:xfrm>
            <a:off x="586542" y="785578"/>
            <a:ext cx="265957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用户类别</a:t>
            </a:r>
            <a:endParaRPr lang="zh-CN" altLang="en-US" sz="1200" dirty="0"/>
          </a:p>
        </p:txBody>
      </p:sp>
      <p:graphicFrame>
        <p:nvGraphicFramePr>
          <p:cNvPr id="8" name="表格 7"/>
          <p:cNvGraphicFramePr>
            <a:graphicFrameLocks noGrp="1"/>
          </p:cNvGraphicFramePr>
          <p:nvPr/>
        </p:nvGraphicFramePr>
        <p:xfrm>
          <a:off x="1724885" y="2094963"/>
          <a:ext cx="8706048" cy="3528391"/>
        </p:xfrm>
        <a:graphic>
          <a:graphicData uri="http://schemas.openxmlformats.org/drawingml/2006/table">
            <a:tbl>
              <a:tblPr>
                <a:tableStyleId>{5C22544A-7EE6-4342-B048-85BDC9FD1C3A}</a:tableStyleId>
              </a:tblPr>
              <a:tblGrid>
                <a:gridCol w="2053313"/>
                <a:gridCol w="1813356"/>
                <a:gridCol w="4839379"/>
              </a:tblGrid>
              <a:tr h="493643">
                <a:tc>
                  <a:txBody>
                    <a:bodyPr/>
                    <a:lstStyle/>
                    <a:p>
                      <a:pPr indent="304800" algn="just">
                        <a:spcAft>
                          <a:spcPts val="0"/>
                        </a:spcAft>
                      </a:pPr>
                      <a:r>
                        <a:rPr lang="zh-CN" sz="2400" b="1" kern="100" dirty="0">
                          <a:effectLst/>
                        </a:rPr>
                        <a:t>用户群分类</a:t>
                      </a:r>
                      <a:endParaRPr lang="zh-CN" sz="24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2400" b="1" kern="100" dirty="0">
                          <a:effectLst/>
                        </a:rPr>
                        <a:t>用户角色</a:t>
                      </a:r>
                      <a:endParaRPr lang="zh-CN" sz="24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2400" b="1" kern="100" dirty="0">
                          <a:effectLst/>
                        </a:rPr>
                        <a:t>用户描述</a:t>
                      </a:r>
                      <a:endParaRPr lang="zh-CN" sz="24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927800">
                <a:tc rowSpan="4">
                  <a:txBody>
                    <a:bodyPr/>
                    <a:lstStyle/>
                    <a:p>
                      <a:pPr indent="304800" algn="just">
                        <a:spcAft>
                          <a:spcPts val="0"/>
                        </a:spcAft>
                      </a:pPr>
                      <a:r>
                        <a:rPr lang="zh-CN" sz="2000" kern="100" dirty="0">
                          <a:effectLst/>
                        </a:rPr>
                        <a:t>直接用户</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2000" kern="100" dirty="0">
                          <a:effectLst/>
                        </a:rPr>
                        <a:t>攻略制作者用户</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2000" kern="100">
                          <a:effectLst/>
                        </a:rPr>
                        <a:t>除了基本功能外还可以在论坛模块中自由的发帖子</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927800">
                <a:tc vMerge="1">
                  <a:txBody>
                    <a:bodyPr/>
                    <a:lstStyle/>
                    <a:p>
                      <a:endParaRPr lang="zh-CN"/>
                    </a:p>
                  </a:txBody>
                  <a:tcPr/>
                </a:tc>
                <a:tc>
                  <a:txBody>
                    <a:bodyPr/>
                    <a:lstStyle/>
                    <a:p>
                      <a:pPr indent="304800" algn="just">
                        <a:spcAft>
                          <a:spcPts val="0"/>
                        </a:spcAft>
                      </a:pPr>
                      <a:r>
                        <a:rPr lang="zh-CN" sz="2000" kern="100" dirty="0">
                          <a:effectLst/>
                        </a:rPr>
                        <a:t>普通用户</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2000" kern="100" dirty="0">
                          <a:effectLst/>
                        </a:rPr>
                        <a:t>在网站当中自由浏览内容，可以收藏参与论坛讨论的网民</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463900">
                <a:tc vMerge="1">
                  <a:txBody>
                    <a:bodyPr/>
                    <a:lstStyle/>
                    <a:p>
                      <a:endParaRPr lang="zh-CN"/>
                    </a:p>
                  </a:txBody>
                  <a:tcPr/>
                </a:tc>
                <a:tc>
                  <a:txBody>
                    <a:bodyPr/>
                    <a:lstStyle/>
                    <a:p>
                      <a:pPr indent="304800" algn="just">
                        <a:spcAft>
                          <a:spcPts val="0"/>
                        </a:spcAft>
                      </a:pPr>
                      <a:r>
                        <a:rPr lang="zh-CN" sz="2000" kern="100" dirty="0">
                          <a:effectLst/>
                        </a:rPr>
                        <a:t>游客用户</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2000" kern="100" dirty="0">
                          <a:effectLst/>
                        </a:rPr>
                        <a:t>对本攻略网站有兴趣的网民</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715248">
                <a:tc vMerge="1">
                  <a:txBody>
                    <a:bodyPr/>
                    <a:lstStyle/>
                    <a:p>
                      <a:endParaRPr lang="zh-CN"/>
                    </a:p>
                  </a:txBody>
                  <a:tcPr/>
                </a:tc>
                <a:tc>
                  <a:txBody>
                    <a:bodyPr/>
                    <a:lstStyle/>
                    <a:p>
                      <a:pPr indent="304800" algn="just">
                        <a:spcAft>
                          <a:spcPts val="0"/>
                        </a:spcAft>
                      </a:pPr>
                      <a:r>
                        <a:rPr lang="zh-CN" sz="2000" kern="100" dirty="0">
                          <a:effectLst/>
                        </a:rPr>
                        <a:t>管理员用户</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2000" kern="100" dirty="0">
                          <a:effectLst/>
                        </a:rPr>
                        <a:t>用户信息管理、论坛内容审核管理的人员</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Tree>
  </p:cSld>
  <p:clrMapOvr>
    <a:masterClrMapping/>
  </p:clrMapOvr>
  <p:transition spd="slow" advTm="3000">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项目分析与计划文档</a:t>
              </a:r>
            </a:p>
          </p:txBody>
        </p:sp>
      </p:grpSp>
      <p:sp>
        <p:nvSpPr>
          <p:cNvPr id="6" name="文本框 5"/>
          <p:cNvSpPr txBox="1"/>
          <p:nvPr>
            <p:custDataLst>
              <p:tags r:id="rId1"/>
            </p:custDataLst>
          </p:nvPr>
        </p:nvSpPr>
        <p:spPr>
          <a:xfrm>
            <a:off x="586542" y="785578"/>
            <a:ext cx="265957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用户类别</a:t>
            </a:r>
            <a:endParaRPr lang="zh-CN" altLang="en-US" sz="1200" dirty="0"/>
          </a:p>
        </p:txBody>
      </p:sp>
      <p:graphicFrame>
        <p:nvGraphicFramePr>
          <p:cNvPr id="7" name="表格 6"/>
          <p:cNvGraphicFramePr>
            <a:graphicFrameLocks noGrp="1"/>
          </p:cNvGraphicFramePr>
          <p:nvPr/>
        </p:nvGraphicFramePr>
        <p:xfrm>
          <a:off x="1757290" y="1466638"/>
          <a:ext cx="9147776" cy="5077221"/>
        </p:xfrm>
        <a:graphic>
          <a:graphicData uri="http://schemas.openxmlformats.org/drawingml/2006/table">
            <a:tbl>
              <a:tblPr>
                <a:tableStyleId>{5C22544A-7EE6-4342-B048-85BDC9FD1C3A}</a:tableStyleId>
              </a:tblPr>
              <a:tblGrid>
                <a:gridCol w="1119393"/>
                <a:gridCol w="1107204"/>
                <a:gridCol w="947632"/>
                <a:gridCol w="2332632"/>
                <a:gridCol w="1020526"/>
                <a:gridCol w="1255719"/>
                <a:gridCol w="1364670"/>
              </a:tblGrid>
              <a:tr h="489744">
                <a:tc>
                  <a:txBody>
                    <a:bodyPr/>
                    <a:lstStyle/>
                    <a:p>
                      <a:pPr indent="304800" algn="just">
                        <a:spcAft>
                          <a:spcPts val="0"/>
                        </a:spcAft>
                      </a:pPr>
                      <a:r>
                        <a:rPr lang="zh-CN" sz="1600" b="1" kern="100" dirty="0">
                          <a:effectLst/>
                        </a:rPr>
                        <a:t>用户类别</a:t>
                      </a:r>
                      <a:endParaRPr lang="zh-CN" sz="16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b="1" kern="100" dirty="0">
                          <a:effectLst/>
                        </a:rPr>
                        <a:t>用户姓名</a:t>
                      </a:r>
                      <a:endParaRPr lang="zh-CN" sz="16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b="1" kern="100" dirty="0">
                          <a:effectLst/>
                        </a:rPr>
                        <a:t>当前身份</a:t>
                      </a:r>
                      <a:endParaRPr lang="zh-CN" sz="16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b="1" kern="100" dirty="0">
                          <a:effectLst/>
                        </a:rPr>
                        <a:t>用户简介</a:t>
                      </a:r>
                      <a:endParaRPr lang="zh-CN" sz="16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b="1" kern="100" dirty="0">
                          <a:effectLst/>
                        </a:rPr>
                        <a:t>权力</a:t>
                      </a:r>
                      <a:endParaRPr lang="zh-CN" sz="16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b="1" kern="100" dirty="0">
                          <a:effectLst/>
                        </a:rPr>
                        <a:t>责任</a:t>
                      </a:r>
                      <a:endParaRPr lang="zh-CN" sz="16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b="1" kern="100" dirty="0">
                          <a:effectLst/>
                        </a:rPr>
                        <a:t>利益</a:t>
                      </a:r>
                      <a:endParaRPr lang="zh-CN" sz="16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929877">
                <a:tc>
                  <a:txBody>
                    <a:bodyPr/>
                    <a:lstStyle/>
                    <a:p>
                      <a:pPr indent="304800" algn="just">
                        <a:spcAft>
                          <a:spcPts val="0"/>
                        </a:spcAft>
                      </a:pPr>
                      <a:r>
                        <a:rPr lang="zh-CN" sz="1600" kern="100" dirty="0">
                          <a:effectLst/>
                        </a:rPr>
                        <a:t>全用户</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kern="100" dirty="0">
                          <a:effectLst/>
                        </a:rPr>
                        <a:t>杨枨</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kern="100">
                          <a:effectLst/>
                        </a:rPr>
                        <a:t>全用户代表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kern="100">
                          <a:effectLst/>
                        </a:rPr>
                        <a:t>软件工程专业优秀教师，拥有丰富的软件工程系列课程的教学经验</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en-US" sz="1600" kern="100" dirty="0">
                          <a:effectLst/>
                        </a:rPr>
                        <a:t> </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en-US" sz="1600" kern="100">
                          <a:effectLst/>
                        </a:rPr>
                        <a:t> </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en-US" sz="1600" kern="100" dirty="0">
                          <a:effectLst/>
                        </a:rPr>
                        <a:t> </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1909325">
                <a:tc>
                  <a:txBody>
                    <a:bodyPr/>
                    <a:lstStyle/>
                    <a:p>
                      <a:pPr indent="304800" algn="just">
                        <a:spcAft>
                          <a:spcPts val="0"/>
                        </a:spcAft>
                      </a:pPr>
                      <a:r>
                        <a:rPr lang="en-US" sz="1600" kern="100" dirty="0" smtClean="0">
                          <a:effectLst/>
                        </a:rPr>
                        <a:t> </a:t>
                      </a:r>
                      <a:endParaRPr lang="zh-CN" sz="1600" kern="100" dirty="0" smtClean="0">
                        <a:effectLst/>
                      </a:endParaRPr>
                    </a:p>
                    <a:p>
                      <a:pPr indent="304800" algn="just">
                        <a:spcAft>
                          <a:spcPts val="0"/>
                        </a:spcAft>
                      </a:pPr>
                      <a:r>
                        <a:rPr lang="zh-CN" sz="1600" kern="100" dirty="0" smtClean="0">
                          <a:effectLst/>
                        </a:rPr>
                        <a:t>普通用户</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en-US" sz="1600" kern="100" dirty="0">
                          <a:effectLst/>
                        </a:rPr>
                        <a:t> </a:t>
                      </a:r>
                      <a:endParaRPr lang="zh-CN" sz="1600" kern="100" dirty="0">
                        <a:effectLst/>
                      </a:endParaRPr>
                    </a:p>
                    <a:p>
                      <a:pPr indent="304800" algn="just">
                        <a:spcAft>
                          <a:spcPts val="0"/>
                        </a:spcAft>
                      </a:pPr>
                      <a:r>
                        <a:rPr lang="zh-CN" sz="1600" kern="100" dirty="0">
                          <a:effectLst/>
                        </a:rPr>
                        <a:t>孙圣顺</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en-US" sz="1600" kern="100" dirty="0">
                          <a:effectLst/>
                        </a:rPr>
                        <a:t> </a:t>
                      </a:r>
                      <a:endParaRPr lang="zh-CN" sz="1600" kern="100" dirty="0">
                        <a:effectLst/>
                      </a:endParaRPr>
                    </a:p>
                    <a:p>
                      <a:pPr indent="304800" algn="just">
                        <a:spcAft>
                          <a:spcPts val="0"/>
                        </a:spcAft>
                      </a:pPr>
                      <a:r>
                        <a:rPr lang="zh-CN" sz="1600" kern="100" dirty="0">
                          <a:effectLst/>
                        </a:rPr>
                        <a:t>普通用户代表</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en-US" sz="1600" kern="100">
                          <a:effectLst/>
                        </a:rPr>
                        <a:t> </a:t>
                      </a:r>
                      <a:endParaRPr lang="zh-CN" sz="1600" kern="100">
                        <a:effectLst/>
                      </a:endParaRPr>
                    </a:p>
                    <a:p>
                      <a:pPr indent="304800" algn="just">
                        <a:spcAft>
                          <a:spcPts val="0"/>
                        </a:spcAft>
                      </a:pPr>
                      <a:r>
                        <a:rPr lang="zh-CN" sz="1600" kern="100">
                          <a:effectLst/>
                        </a:rPr>
                        <a:t>浙江大学城市学院统计专业学生，平常爱好玩游戏，对游戏攻略及游戏论坛多有很大的需求，对该游戏攻略网站有一定的需求。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en-US" sz="1600" kern="100">
                          <a:effectLst/>
                        </a:rPr>
                        <a:t> </a:t>
                      </a:r>
                      <a:endParaRPr lang="zh-CN" sz="1600" kern="100">
                        <a:effectLst/>
                      </a:endParaRPr>
                    </a:p>
                    <a:p>
                      <a:pPr indent="304800" algn="just">
                        <a:spcAft>
                          <a:spcPts val="0"/>
                        </a:spcAft>
                      </a:pPr>
                      <a:r>
                        <a:rPr lang="zh-CN" sz="1600" kern="100">
                          <a:effectLst/>
                        </a:rPr>
                        <a:t>主导本系统普通用户功能点的取舍。</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en-US" sz="1600" kern="100">
                          <a:effectLst/>
                        </a:rPr>
                        <a:t> </a:t>
                      </a:r>
                      <a:endParaRPr lang="zh-CN" sz="1600" kern="100">
                        <a:effectLst/>
                      </a:endParaRPr>
                    </a:p>
                    <a:p>
                      <a:pPr indent="304800" algn="just">
                        <a:spcAft>
                          <a:spcPts val="0"/>
                        </a:spcAft>
                      </a:pPr>
                      <a:r>
                        <a:rPr lang="zh-CN" sz="1600" kern="100">
                          <a:effectLst/>
                        </a:rPr>
                        <a:t>根据初步拟定的网站原型，向项目组提供关于普通用户的相关功能点。</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en-US" sz="1600" kern="100" dirty="0">
                          <a:effectLst/>
                        </a:rPr>
                        <a:t> </a:t>
                      </a:r>
                      <a:endParaRPr lang="zh-CN" sz="1600" kern="100" dirty="0">
                        <a:effectLst/>
                      </a:endParaRPr>
                    </a:p>
                    <a:p>
                      <a:pPr indent="304800" algn="just">
                        <a:spcAft>
                          <a:spcPts val="0"/>
                        </a:spcAft>
                      </a:pPr>
                      <a:r>
                        <a:rPr lang="zh-CN" sz="1600" kern="100" dirty="0">
                          <a:effectLst/>
                        </a:rPr>
                        <a:t>完成的系统将尽可能地满足其关于攻略及论坛功能的需求。</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1670659">
                <a:tc>
                  <a:txBody>
                    <a:bodyPr/>
                    <a:lstStyle/>
                    <a:p>
                      <a:pPr indent="304800" algn="just">
                        <a:spcAft>
                          <a:spcPts val="0"/>
                        </a:spcAft>
                      </a:pPr>
                      <a:r>
                        <a:rPr lang="zh-CN" sz="1600" kern="100">
                          <a:effectLst/>
                        </a:rPr>
                        <a:t>普通用户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kern="100">
                          <a:effectLst/>
                        </a:rPr>
                        <a:t>黄耀天</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kern="100">
                          <a:effectLst/>
                        </a:rPr>
                        <a:t>普通用户代表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kern="100" dirty="0">
                          <a:effectLst/>
                        </a:rPr>
                        <a:t>浙江大学城市学院信管专业学生，对游戏攻略及游戏论坛多有接触，对该游戏攻略网站有一定的需求。</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kern="100">
                          <a:effectLst/>
                        </a:rPr>
                        <a:t>主导本系统攻略制作者用户功能点的取舍。</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kern="100">
                          <a:effectLst/>
                        </a:rPr>
                        <a:t>根据初步拟定的网站原型，向项目组提供关于普通用户的相关功能点。</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304800" algn="just">
                        <a:spcAft>
                          <a:spcPts val="0"/>
                        </a:spcAft>
                      </a:pPr>
                      <a:r>
                        <a:rPr lang="zh-CN" sz="1600" kern="100" dirty="0">
                          <a:effectLst/>
                        </a:rPr>
                        <a:t>完成的系统将尽可能地满足其关于攻略及论坛功能的需求。</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Tree>
  </p:cSld>
  <p:clrMapOvr>
    <a:masterClrMapping/>
  </p:clrMapOvr>
  <p:transition spd="slow" advTm="3000">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项目分析与计划文档</a:t>
              </a:r>
            </a:p>
          </p:txBody>
        </p:sp>
      </p:grpSp>
      <p:sp>
        <p:nvSpPr>
          <p:cNvPr id="6" name="文本框 5"/>
          <p:cNvSpPr txBox="1"/>
          <p:nvPr>
            <p:custDataLst>
              <p:tags r:id="rId1"/>
            </p:custDataLst>
          </p:nvPr>
        </p:nvSpPr>
        <p:spPr>
          <a:xfrm>
            <a:off x="888959" y="1207527"/>
            <a:ext cx="265957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en-US" altLang="zh-CN" sz="2400" b="1" dirty="0" smtClean="0">
                <a:latin typeface="+mn-ea"/>
              </a:rPr>
              <a:t>SRS</a:t>
            </a:r>
            <a:endParaRPr lang="zh-CN" altLang="en-US" sz="1200" dirty="0"/>
          </a:p>
        </p:txBody>
      </p:sp>
      <p:pic>
        <p:nvPicPr>
          <p:cNvPr id="4" name="图片 3"/>
          <p:cNvPicPr>
            <a:picLocks noChangeAspect="1"/>
          </p:cNvPicPr>
          <p:nvPr/>
        </p:nvPicPr>
        <p:blipFill rotWithShape="1">
          <a:blip r:embed="rId6"/>
          <a:srcRect l="28819" t="16508" r="29792" b="3187"/>
          <a:stretch>
            <a:fillRect/>
          </a:stretch>
        </p:blipFill>
        <p:spPr>
          <a:xfrm>
            <a:off x="6699250" y="1066799"/>
            <a:ext cx="5046133" cy="5359401"/>
          </a:xfrm>
          <a:prstGeom prst="rect">
            <a:avLst/>
          </a:prstGeom>
        </p:spPr>
      </p:pic>
      <p:graphicFrame>
        <p:nvGraphicFramePr>
          <p:cNvPr id="5" name="表格 4"/>
          <p:cNvGraphicFramePr>
            <a:graphicFrameLocks noGrp="1"/>
          </p:cNvGraphicFramePr>
          <p:nvPr/>
        </p:nvGraphicFramePr>
        <p:xfrm>
          <a:off x="302914" y="2476706"/>
          <a:ext cx="6259811" cy="3102264"/>
        </p:xfrm>
        <a:graphic>
          <a:graphicData uri="http://schemas.openxmlformats.org/drawingml/2006/table">
            <a:tbl>
              <a:tblPr>
                <a:tableStyleId>{5C22544A-7EE6-4342-B048-85BDC9FD1C3A}</a:tableStyleId>
              </a:tblPr>
              <a:tblGrid>
                <a:gridCol w="1577073"/>
                <a:gridCol w="1577807"/>
                <a:gridCol w="1577807"/>
                <a:gridCol w="1527124"/>
              </a:tblGrid>
              <a:tr h="221968">
                <a:tc>
                  <a:txBody>
                    <a:bodyPr/>
                    <a:lstStyle/>
                    <a:p>
                      <a:pPr>
                        <a:tabLst>
                          <a:tab pos="5267960" algn="r"/>
                        </a:tabLst>
                      </a:pPr>
                      <a:r>
                        <a:rPr lang="zh-CN" sz="1800" dirty="0">
                          <a:effectLst/>
                        </a:rPr>
                        <a:t>版本号</a:t>
                      </a:r>
                      <a:endParaRPr lang="zh-CN" sz="1100" dirty="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修改人员</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修改时间</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备注</a:t>
                      </a:r>
                      <a:endParaRPr lang="zh-CN" sz="1100">
                        <a:effectLst/>
                        <a:latin typeface="等线" panose="02010600030101010101" charset="-122"/>
                        <a:ea typeface="等线" panose="02010600030101010101" charset="-122"/>
                      </a:endParaRPr>
                    </a:p>
                  </a:txBody>
                  <a:tcPr marL="68580" marR="68580" marT="0" marB="0"/>
                </a:tc>
              </a:tr>
              <a:tr h="337721">
                <a:tc>
                  <a:txBody>
                    <a:bodyPr/>
                    <a:lstStyle/>
                    <a:p>
                      <a:pPr>
                        <a:tabLst>
                          <a:tab pos="5267960" algn="r"/>
                        </a:tabLst>
                      </a:pPr>
                      <a:r>
                        <a:rPr lang="en-US" sz="1800">
                          <a:effectLst/>
                        </a:rPr>
                        <a:t>0.1</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G01</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2020.11.11</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书写部分内容</a:t>
                      </a:r>
                      <a:endParaRPr lang="zh-CN" sz="1100">
                        <a:effectLst/>
                        <a:latin typeface="等线" panose="02010600030101010101" charset="-122"/>
                        <a:ea typeface="等线" panose="02010600030101010101" charset="-122"/>
                      </a:endParaRPr>
                    </a:p>
                  </a:txBody>
                  <a:tcPr marL="68580" marR="68580" marT="0" marB="0"/>
                </a:tc>
              </a:tr>
              <a:tr h="506583">
                <a:tc>
                  <a:txBody>
                    <a:bodyPr/>
                    <a:lstStyle/>
                    <a:p>
                      <a:pPr>
                        <a:tabLst>
                          <a:tab pos="5267960" algn="r"/>
                        </a:tabLst>
                      </a:pPr>
                      <a:r>
                        <a:rPr lang="en-US" sz="1800">
                          <a:effectLst/>
                        </a:rPr>
                        <a:t>0.2</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李磊</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2020.11.14</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补充用户类型及数据字典</a:t>
                      </a:r>
                      <a:endParaRPr lang="zh-CN" sz="1100">
                        <a:effectLst/>
                        <a:latin typeface="等线" panose="02010600030101010101" charset="-122"/>
                        <a:ea typeface="等线" panose="02010600030101010101" charset="-122"/>
                      </a:endParaRPr>
                    </a:p>
                  </a:txBody>
                  <a:tcPr marL="68580" marR="68580" marT="0" marB="0"/>
                </a:tc>
              </a:tr>
              <a:tr h="506583">
                <a:tc>
                  <a:txBody>
                    <a:bodyPr/>
                    <a:lstStyle/>
                    <a:p>
                      <a:pPr>
                        <a:tabLst>
                          <a:tab pos="5267960" algn="r"/>
                        </a:tabLst>
                      </a:pPr>
                      <a:r>
                        <a:rPr lang="en-US" sz="1800">
                          <a:effectLst/>
                        </a:rPr>
                        <a:t>1.0</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dirty="0">
                          <a:effectLst/>
                        </a:rPr>
                        <a:t>董思诚</a:t>
                      </a:r>
                      <a:endParaRPr lang="zh-CN" sz="1100" dirty="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2020.11.22</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补充部分用例图，正式发布</a:t>
                      </a:r>
                      <a:endParaRPr lang="zh-CN" sz="1100">
                        <a:effectLst/>
                        <a:latin typeface="等线" panose="02010600030101010101" charset="-122"/>
                        <a:ea typeface="等线" panose="02010600030101010101" charset="-122"/>
                      </a:endParaRPr>
                    </a:p>
                  </a:txBody>
                  <a:tcPr marL="68580" marR="68580" marT="0" marB="0"/>
                </a:tc>
              </a:tr>
              <a:tr h="844303">
                <a:tc>
                  <a:txBody>
                    <a:bodyPr/>
                    <a:lstStyle/>
                    <a:p>
                      <a:pPr>
                        <a:tabLst>
                          <a:tab pos="5267960" algn="r"/>
                        </a:tabLst>
                      </a:pPr>
                      <a:r>
                        <a:rPr lang="en-US" sz="1800">
                          <a:effectLst/>
                        </a:rPr>
                        <a:t>1.1</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李磊</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2020.11.25</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补充管理员用户代表、更新新的需求指标</a:t>
                      </a:r>
                      <a:endParaRPr lang="zh-CN" sz="1100">
                        <a:effectLst/>
                        <a:latin typeface="等线" panose="02010600030101010101" charset="-122"/>
                        <a:ea typeface="等线" panose="02010600030101010101" charset="-122"/>
                      </a:endParaRPr>
                    </a:p>
                  </a:txBody>
                  <a:tcPr marL="68580" marR="68580" marT="0" marB="0"/>
                </a:tc>
              </a:tr>
              <a:tr h="506583">
                <a:tc>
                  <a:txBody>
                    <a:bodyPr/>
                    <a:lstStyle/>
                    <a:p>
                      <a:pPr>
                        <a:tabLst>
                          <a:tab pos="5267960" algn="r"/>
                        </a:tabLst>
                      </a:pPr>
                      <a:r>
                        <a:rPr lang="en-US" sz="1800">
                          <a:effectLst/>
                        </a:rPr>
                        <a:t>1.2</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李磊</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2020.1.12</a:t>
                      </a:r>
                      <a:endParaRPr lang="zh-CN" sz="11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dirty="0">
                          <a:effectLst/>
                        </a:rPr>
                        <a:t>实现阶段结束补充相关数据</a:t>
                      </a:r>
                      <a:endParaRPr lang="zh-CN" sz="1100" dirty="0">
                        <a:effectLst/>
                        <a:latin typeface="等线" panose="02010600030101010101" charset="-122"/>
                        <a:ea typeface="等线" panose="02010600030101010101" charset="-122"/>
                      </a:endParaRPr>
                    </a:p>
                  </a:txBody>
                  <a:tcPr marL="68580" marR="68580" marT="0" marB="0"/>
                </a:tc>
              </a:tr>
            </a:tbl>
          </a:graphicData>
        </a:graphic>
      </p:graphicFrame>
    </p:spTree>
  </p:cSld>
  <p:clrMapOvr>
    <a:masterClrMapping/>
  </p:clrMapOvr>
  <p:transition spd="slow" advTm="3000">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项目分析与计划文档</a:t>
              </a:r>
            </a:p>
          </p:txBody>
        </p:sp>
      </p:grpSp>
      <p:sp>
        <p:nvSpPr>
          <p:cNvPr id="6" name="文本框 5"/>
          <p:cNvSpPr txBox="1"/>
          <p:nvPr>
            <p:custDataLst>
              <p:tags r:id="rId1"/>
            </p:custDataLst>
          </p:nvPr>
        </p:nvSpPr>
        <p:spPr>
          <a:xfrm>
            <a:off x="888959" y="1207527"/>
            <a:ext cx="2273710" cy="773505"/>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功能性需求</a:t>
            </a:r>
            <a:endParaRPr lang="zh-CN" altLang="en-US" sz="1200" dirty="0"/>
          </a:p>
        </p:txBody>
      </p:sp>
      <p:pic>
        <p:nvPicPr>
          <p:cNvPr id="5" name="图片 4"/>
          <p:cNvPicPr>
            <a:picLocks noChangeAspect="1"/>
          </p:cNvPicPr>
          <p:nvPr/>
        </p:nvPicPr>
        <p:blipFill rotWithShape="1">
          <a:blip r:embed="rId6"/>
          <a:srcRect l="30417" t="18284" r="33125" b="20568"/>
          <a:stretch>
            <a:fillRect/>
          </a:stretch>
        </p:blipFill>
        <p:spPr>
          <a:xfrm>
            <a:off x="3094936" y="1102218"/>
            <a:ext cx="6116798" cy="5615804"/>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项目分析与计划文档</a:t>
              </a:r>
            </a:p>
          </p:txBody>
        </p:sp>
      </p:grpSp>
      <p:sp>
        <p:nvSpPr>
          <p:cNvPr id="6" name="文本框 5"/>
          <p:cNvSpPr txBox="1"/>
          <p:nvPr>
            <p:custDataLst>
              <p:tags r:id="rId1"/>
            </p:custDataLst>
          </p:nvPr>
        </p:nvSpPr>
        <p:spPr>
          <a:xfrm>
            <a:off x="888959" y="1207527"/>
            <a:ext cx="2480774" cy="773505"/>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非功能性需求</a:t>
            </a:r>
            <a:endParaRPr lang="zh-CN" altLang="en-US" sz="1200" dirty="0"/>
          </a:p>
        </p:txBody>
      </p:sp>
      <p:pic>
        <p:nvPicPr>
          <p:cNvPr id="2" name="图片 1"/>
          <p:cNvPicPr>
            <a:picLocks noChangeAspect="1"/>
          </p:cNvPicPr>
          <p:nvPr/>
        </p:nvPicPr>
        <p:blipFill rotWithShape="1">
          <a:blip r:embed="rId6"/>
          <a:srcRect l="33625" t="18792" r="35715" b="66873"/>
          <a:stretch>
            <a:fillRect/>
          </a:stretch>
        </p:blipFill>
        <p:spPr>
          <a:xfrm>
            <a:off x="215076" y="2174594"/>
            <a:ext cx="6117991" cy="1565879"/>
          </a:xfrm>
          <a:prstGeom prst="rect">
            <a:avLst/>
          </a:prstGeom>
        </p:spPr>
      </p:pic>
      <p:pic>
        <p:nvPicPr>
          <p:cNvPr id="4" name="图片 3"/>
          <p:cNvPicPr>
            <a:picLocks noChangeAspect="1"/>
          </p:cNvPicPr>
          <p:nvPr/>
        </p:nvPicPr>
        <p:blipFill rotWithShape="1">
          <a:blip r:embed="rId7"/>
          <a:srcRect l="34150" t="28179" r="35512" b="8135"/>
          <a:stretch>
            <a:fillRect/>
          </a:stretch>
        </p:blipFill>
        <p:spPr>
          <a:xfrm>
            <a:off x="6478059" y="613916"/>
            <a:ext cx="5434126" cy="6244084"/>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项目分析与计划文档</a:t>
              </a:r>
            </a:p>
          </p:txBody>
        </p:sp>
      </p:grpSp>
      <p:sp>
        <p:nvSpPr>
          <p:cNvPr id="6" name="文本框 5"/>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数据字典</a:t>
            </a:r>
            <a:endParaRPr lang="zh-CN" altLang="en-US" sz="1200" dirty="0"/>
          </a:p>
        </p:txBody>
      </p:sp>
      <p:pic>
        <p:nvPicPr>
          <p:cNvPr id="2" name="图片 1"/>
          <p:cNvPicPr>
            <a:picLocks noChangeAspect="1"/>
          </p:cNvPicPr>
          <p:nvPr/>
        </p:nvPicPr>
        <p:blipFill rotWithShape="1">
          <a:blip r:embed="rId6"/>
          <a:srcRect l="28681" t="16127" r="29791" b="9276"/>
          <a:stretch>
            <a:fillRect/>
          </a:stretch>
        </p:blipFill>
        <p:spPr>
          <a:xfrm>
            <a:off x="466195" y="1447800"/>
            <a:ext cx="5063067" cy="4978401"/>
          </a:xfrm>
          <a:prstGeom prst="rect">
            <a:avLst/>
          </a:prstGeom>
        </p:spPr>
      </p:pic>
      <p:pic>
        <p:nvPicPr>
          <p:cNvPr id="5" name="图片 4"/>
          <p:cNvPicPr>
            <a:picLocks noChangeAspect="1"/>
          </p:cNvPicPr>
          <p:nvPr/>
        </p:nvPicPr>
        <p:blipFill rotWithShape="1">
          <a:blip r:embed="rId7"/>
          <a:srcRect l="29792" t="16634" r="31875" b="3569"/>
          <a:stretch/>
        </p:blipFill>
        <p:spPr>
          <a:xfrm>
            <a:off x="6248399" y="716413"/>
            <a:ext cx="5259726" cy="5993419"/>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en-US" altLang="zh-CN" sz="2400" b="1" dirty="0" smtClean="0">
                <a:latin typeface="+mn-ea"/>
              </a:rPr>
              <a:t>ER</a:t>
            </a:r>
            <a:r>
              <a:rPr lang="zh-CN" altLang="en-US" sz="2400" b="1" dirty="0" smtClean="0">
                <a:latin typeface="+mn-ea"/>
              </a:rPr>
              <a:t>图</a:t>
            </a:r>
            <a:endParaRPr lang="zh-CN" altLang="en-US" sz="1200" dirty="0"/>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24309" y="0"/>
            <a:ext cx="6268542" cy="6858000"/>
          </a:xfrm>
          <a:prstGeom prst="rect">
            <a:avLst/>
          </a:prstGeom>
        </p:spPr>
      </p:pic>
    </p:spTree>
    <p:extLst>
      <p:ext uri="{BB962C8B-B14F-4D97-AF65-F5344CB8AC3E}">
        <p14:creationId xmlns:p14="http://schemas.microsoft.com/office/powerpoint/2010/main" val="406424289"/>
      </p:ext>
    </p:extLst>
  </p:cSld>
  <p:clrMapOvr>
    <a:masterClrMapping/>
  </p:clrMapOvr>
  <p:transition spd="slow" advTm="3000">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02</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4412773" y="3435391"/>
            <a:ext cx="3148086" cy="829945"/>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界面原型</a:t>
            </a:r>
          </a:p>
        </p:txBody>
      </p:sp>
      <p:sp>
        <p:nvSpPr>
          <p:cNvPr id="23" name="Rectangle 30"/>
          <p:cNvSpPr/>
          <p:nvPr/>
        </p:nvSpPr>
        <p:spPr>
          <a:xfrm flipH="1">
            <a:off x="4956696" y="4408892"/>
            <a:ext cx="2060241" cy="306705"/>
          </a:xfrm>
          <a:prstGeom prst="rect">
            <a:avLst/>
          </a:prstGeom>
        </p:spPr>
        <p:txBody>
          <a:bodyPr wrap="square">
            <a:spAutoFit/>
          </a:bodyPr>
          <a:lstStyle/>
          <a:p>
            <a:pPr lvl="0" algn="ctr">
              <a:defRPr/>
            </a:pPr>
            <a:endParaRPr kumimoji="0" lang="en-US" altLang="zh-CN" sz="1400" b="0"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par>
                          <p:cTn id="23" fill="hold">
                            <p:stCondLst>
                              <p:cond delay="2799"/>
                            </p:stCondLst>
                            <p:childTnLst>
                              <p:par>
                                <p:cTn id="24" presetID="10" presetClass="entr" presetSubtype="0" fill="hold" grpId="0" nodeType="afterEffect">
                                  <p:stCondLst>
                                    <p:cond delay="0"/>
                                  </p:stCondLst>
                                  <p:iterate type="lt">
                                    <p:tmPct val="10000"/>
                                  </p:iterate>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界面原型</a:t>
              </a:r>
            </a:p>
          </p:txBody>
        </p:sp>
      </p:grpSp>
      <p:sp>
        <p:nvSpPr>
          <p:cNvPr id="10" name="文本框 9"/>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首页</a:t>
            </a:r>
            <a:endParaRPr lang="zh-CN" altLang="en-US" sz="1200" dirty="0"/>
          </a:p>
        </p:txBody>
      </p:sp>
      <p:pic>
        <p:nvPicPr>
          <p:cNvPr id="3074" name="图片 1"/>
          <p:cNvPicPr>
            <a:picLocks noChangeAspect="1" noChangeArrowheads="1"/>
          </p:cNvPicPr>
          <p:nvPr/>
        </p:nvPicPr>
        <p:blipFill>
          <a:blip r:embed="rId6">
            <a:extLst>
              <a:ext uri="{28A0092B-C50C-407E-A947-70E740481C1C}">
                <a14:useLocalDpi xmlns:a14="http://schemas.microsoft.com/office/drawing/2010/main" val="0"/>
              </a:ext>
            </a:extLst>
          </a:blip>
          <a:srcRect l="11874" t="9369" r="25081"/>
          <a:stretch>
            <a:fillRect/>
          </a:stretch>
        </p:blipFill>
        <p:spPr bwMode="auto">
          <a:xfrm>
            <a:off x="2390221" y="1480347"/>
            <a:ext cx="6278082" cy="4928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3000">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界面原型</a:t>
              </a:r>
            </a:p>
          </p:txBody>
        </p:sp>
      </p:grpSp>
      <p:pic>
        <p:nvPicPr>
          <p:cNvPr id="1027" name="图片 1"/>
          <p:cNvPicPr>
            <a:picLocks noChangeAspect="1" noChangeArrowheads="1"/>
          </p:cNvPicPr>
          <p:nvPr/>
        </p:nvPicPr>
        <p:blipFill>
          <a:blip r:embed="rId6">
            <a:extLst>
              <a:ext uri="{28A0092B-C50C-407E-A947-70E740481C1C}">
                <a14:useLocalDpi xmlns:a14="http://schemas.microsoft.com/office/drawing/2010/main" val="0"/>
              </a:ext>
            </a:extLst>
          </a:blip>
          <a:srcRect l="11093" t="9962" r="24274" b="13196"/>
          <a:stretch>
            <a:fillRect/>
          </a:stretch>
        </p:blipFill>
        <p:spPr bwMode="auto">
          <a:xfrm>
            <a:off x="298503" y="1428507"/>
            <a:ext cx="6298459" cy="41049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文本框 9"/>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登录注册</a:t>
            </a:r>
            <a:endParaRPr lang="zh-CN" altLang="en-US" sz="1200" dirty="0"/>
          </a:p>
        </p:txBody>
      </p:sp>
      <p:pic>
        <p:nvPicPr>
          <p:cNvPr id="1028" name="图片 1"/>
          <p:cNvPicPr>
            <a:picLocks noChangeAspect="1" noChangeArrowheads="1"/>
          </p:cNvPicPr>
          <p:nvPr/>
        </p:nvPicPr>
        <p:blipFill>
          <a:blip r:embed="rId7">
            <a:extLst>
              <a:ext uri="{28A0092B-C50C-407E-A947-70E740481C1C}">
                <a14:useLocalDpi xmlns:a14="http://schemas.microsoft.com/office/drawing/2010/main" val="0"/>
              </a:ext>
            </a:extLst>
          </a:blip>
          <a:srcRect l="11732" t="7631" r="24913" b="14075"/>
          <a:stretch>
            <a:fillRect/>
          </a:stretch>
        </p:blipFill>
        <p:spPr bwMode="auto">
          <a:xfrm>
            <a:off x="5809859" y="1176867"/>
            <a:ext cx="6213811" cy="4216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3000">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218364" y="-764275"/>
            <a:ext cx="12524096" cy="8529851"/>
            <a:chOff x="-218364" y="-764275"/>
            <a:chExt cx="12524096" cy="8529851"/>
          </a:xfrm>
        </p:grpSpPr>
        <p:cxnSp>
          <p:nvCxnSpPr>
            <p:cNvPr id="13" name="直接连接符 12"/>
            <p:cNvCxnSpPr/>
            <p:nvPr/>
          </p:nvCxnSpPr>
          <p:spPr>
            <a:xfrm>
              <a:off x="-218364" y="1589963"/>
              <a:ext cx="7888406" cy="6175613"/>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122830" y="0"/>
              <a:ext cx="6305266" cy="4067033"/>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539320" y="-764275"/>
              <a:ext cx="8766412" cy="444917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9662615" y="0"/>
              <a:ext cx="1678675"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15" name="图片 14"/>
          <p:cNvPicPr>
            <a:picLocks noChangeAspect="1"/>
          </p:cNvPicPr>
          <p:nvPr/>
        </p:nvPicPr>
        <p:blipFill rotWithShape="1">
          <a:blip r:embed="rId3">
            <a:extLst>
              <a:ext uri="{28A0092B-C50C-407E-A947-70E740481C1C}">
                <a14:useLocalDpi xmlns:a14="http://schemas.microsoft.com/office/drawing/2010/main" val="0"/>
              </a:ext>
            </a:extLst>
          </a:blip>
          <a:srcRect t="13892" r="57355" b="13892"/>
          <a:stretch>
            <a:fillRect/>
          </a:stretch>
        </p:blipFill>
        <p:spPr>
          <a:xfrm>
            <a:off x="3577" y="955343"/>
            <a:ext cx="5196220" cy="4947314"/>
          </a:xfrm>
          <a:prstGeom prst="rect">
            <a:avLst/>
          </a:prstGeom>
        </p:spPr>
      </p:pic>
      <p:sp>
        <p:nvSpPr>
          <p:cNvPr id="78" name="文本框 77"/>
          <p:cNvSpPr txBox="1"/>
          <p:nvPr/>
        </p:nvSpPr>
        <p:spPr>
          <a:xfrm>
            <a:off x="1810600" y="2860572"/>
            <a:ext cx="1674128" cy="1372683"/>
          </a:xfrm>
          <a:prstGeom prst="rect">
            <a:avLst/>
          </a:prstGeom>
          <a:noFill/>
        </p:spPr>
        <p:txBody>
          <a:bodyPr wrap="square" rtlCol="0">
            <a:sp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4400" i="0" u="none" strike="noStrike" kern="1200" cap="none" normalizeH="0" baseline="0" noProof="0" dirty="0" smtClean="0">
                <a:ln>
                  <a:noFill/>
                </a:ln>
                <a:solidFill>
                  <a:schemeClr val="tx1">
                    <a:lumMod val="65000"/>
                    <a:lumOff val="35000"/>
                  </a:schemeClr>
                </a:solidFill>
                <a:uLnTx/>
                <a:uFillTx/>
                <a:latin typeface="思源黑体 CN Bold" panose="020B0800000000000000" pitchFamily="34" charset="-122"/>
                <a:ea typeface="思源黑体 CN Bold" panose="020B0800000000000000" pitchFamily="34" charset="-122"/>
                <a:sym typeface="Century Gothic" panose="020B0502020202020204" pitchFamily="34" charset="0"/>
              </a:rPr>
              <a:t>目 录</a:t>
            </a:r>
            <a:endParaRPr kumimoji="0" lang="en-US" altLang="zh-CN" sz="4400" i="0" u="none" strike="noStrike" kern="1200" cap="none" normalizeH="0" baseline="0" noProof="0" dirty="0" smtClean="0">
              <a:ln>
                <a:noFill/>
              </a:ln>
              <a:solidFill>
                <a:schemeClr val="tx1">
                  <a:lumMod val="65000"/>
                  <a:lumOff val="35000"/>
                </a:schemeClr>
              </a:solidFill>
              <a:uLnTx/>
              <a:uFillTx/>
              <a:latin typeface="思源黑体 CN Bold" panose="020B0800000000000000" pitchFamily="34" charset="-122"/>
              <a:ea typeface="思源黑体 CN Bold" panose="020B0800000000000000" pitchFamily="34" charset="-122"/>
              <a:sym typeface="Century Gothic" panose="020B0502020202020204" pitchFamily="34" charset="0"/>
            </a:endParaRPr>
          </a:p>
          <a:p>
            <a:pPr lvl="0" algn="ctr">
              <a:lnSpc>
                <a:spcPct val="130000"/>
              </a:lnSpc>
              <a:defRPr/>
            </a:pPr>
            <a:r>
              <a:rPr lang="en-US" altLang="zh-CN" sz="2000" b="1" i="1" dirty="0" smtClean="0">
                <a:solidFill>
                  <a:schemeClr val="tx1">
                    <a:lumMod val="65000"/>
                    <a:lumOff val="35000"/>
                  </a:schemeClr>
                </a:solidFill>
                <a:ea typeface="思源黑体 CN Bold" panose="020B0800000000000000" pitchFamily="34" charset="-122"/>
                <a:sym typeface="Century Gothic" panose="020B0502020202020204" pitchFamily="34" charset="0"/>
              </a:rPr>
              <a:t>CONTENTS</a:t>
            </a:r>
          </a:p>
        </p:txBody>
      </p:sp>
      <p:sp>
        <p:nvSpPr>
          <p:cNvPr id="79" name="文本框 78"/>
          <p:cNvSpPr txBox="1"/>
          <p:nvPr/>
        </p:nvSpPr>
        <p:spPr>
          <a:xfrm>
            <a:off x="5769502" y="1665026"/>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01.</a:t>
            </a:r>
            <a:endParaRPr lang="zh-CN" altLang="en-US" sz="3600" dirty="0">
              <a:solidFill>
                <a:schemeClr val="tx1">
                  <a:lumMod val="75000"/>
                  <a:lumOff val="25000"/>
                </a:schemeClr>
              </a:solidFill>
            </a:endParaRPr>
          </a:p>
        </p:txBody>
      </p:sp>
      <p:cxnSp>
        <p:nvCxnSpPr>
          <p:cNvPr id="80" name="直接连接符 79"/>
          <p:cNvCxnSpPr/>
          <p:nvPr/>
        </p:nvCxnSpPr>
        <p:spPr>
          <a:xfrm>
            <a:off x="6781873" y="1619701"/>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grpSp>
        <p:nvGrpSpPr>
          <p:cNvPr id="81" name="组合 80"/>
          <p:cNvGrpSpPr/>
          <p:nvPr/>
        </p:nvGrpSpPr>
        <p:grpSpPr>
          <a:xfrm>
            <a:off x="6995671" y="1672720"/>
            <a:ext cx="2788912" cy="629980"/>
            <a:chOff x="7144892" y="2460462"/>
            <a:chExt cx="2788912" cy="629980"/>
          </a:xfrm>
        </p:grpSpPr>
        <p:sp>
          <p:nvSpPr>
            <p:cNvPr id="82" name="Rectangle 30"/>
            <p:cNvSpPr/>
            <p:nvPr/>
          </p:nvSpPr>
          <p:spPr>
            <a:xfrm flipH="1">
              <a:off x="7144892" y="2460462"/>
              <a:ext cx="2567428" cy="400110"/>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2000" noProof="0" dirty="0" smtClean="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项目分析与计划文档</a:t>
              </a:r>
              <a:endParaRPr kumimoji="0" lang="zh-CN" altLang="en-US" sz="2000" i="0" u="none" strike="noStrike" kern="1200" cap="none"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83"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84" name="文本框 83"/>
          <p:cNvSpPr txBox="1"/>
          <p:nvPr/>
        </p:nvSpPr>
        <p:spPr>
          <a:xfrm>
            <a:off x="5769502" y="2710882"/>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02.</a:t>
            </a:r>
            <a:endParaRPr lang="zh-CN" altLang="en-US" sz="3600" dirty="0">
              <a:solidFill>
                <a:schemeClr val="tx1">
                  <a:lumMod val="75000"/>
                  <a:lumOff val="25000"/>
                </a:schemeClr>
              </a:solidFill>
            </a:endParaRPr>
          </a:p>
        </p:txBody>
      </p:sp>
      <p:cxnSp>
        <p:nvCxnSpPr>
          <p:cNvPr id="85" name="直接连接符 84"/>
          <p:cNvCxnSpPr/>
          <p:nvPr/>
        </p:nvCxnSpPr>
        <p:spPr>
          <a:xfrm>
            <a:off x="6781873" y="2665557"/>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grpSp>
        <p:nvGrpSpPr>
          <p:cNvPr id="86" name="组合 85"/>
          <p:cNvGrpSpPr/>
          <p:nvPr/>
        </p:nvGrpSpPr>
        <p:grpSpPr>
          <a:xfrm>
            <a:off x="6995672" y="2718576"/>
            <a:ext cx="2788911" cy="629980"/>
            <a:chOff x="7144893" y="2460462"/>
            <a:chExt cx="2788911" cy="629980"/>
          </a:xfrm>
        </p:grpSpPr>
        <p:sp>
          <p:nvSpPr>
            <p:cNvPr id="87" name="Rectangle 30"/>
            <p:cNvSpPr/>
            <p:nvPr/>
          </p:nvSpPr>
          <p:spPr>
            <a:xfrm flipH="1">
              <a:off x="7144893" y="2460462"/>
              <a:ext cx="2060241" cy="398780"/>
            </a:xfrm>
            <a:prstGeom prst="rect">
              <a:avLst/>
            </a:prstGeom>
          </p:spPr>
          <p:txBody>
            <a:bodyPr wrap="square">
              <a:spAutoFit/>
            </a:bodyPr>
            <a:lstStyle/>
            <a:p>
              <a:pPr lvl="0">
                <a:defRPr/>
              </a:pPr>
              <a:r>
                <a:rPr lang="zh-CN" altLang="en-US" sz="2000" dirty="0" smtClean="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界面原型</a:t>
              </a:r>
              <a:endPar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88"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89" name="文本框 88"/>
          <p:cNvSpPr txBox="1"/>
          <p:nvPr/>
        </p:nvSpPr>
        <p:spPr>
          <a:xfrm>
            <a:off x="5769502" y="3756738"/>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03.</a:t>
            </a:r>
            <a:endParaRPr lang="zh-CN" altLang="en-US" sz="3600" dirty="0">
              <a:solidFill>
                <a:schemeClr val="tx1">
                  <a:lumMod val="75000"/>
                  <a:lumOff val="25000"/>
                </a:schemeClr>
              </a:solidFill>
            </a:endParaRPr>
          </a:p>
        </p:txBody>
      </p:sp>
      <p:cxnSp>
        <p:nvCxnSpPr>
          <p:cNvPr id="90" name="直接连接符 89"/>
          <p:cNvCxnSpPr/>
          <p:nvPr/>
        </p:nvCxnSpPr>
        <p:spPr>
          <a:xfrm>
            <a:off x="6781873" y="3711413"/>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grpSp>
        <p:nvGrpSpPr>
          <p:cNvPr id="91" name="组合 90"/>
          <p:cNvGrpSpPr/>
          <p:nvPr/>
        </p:nvGrpSpPr>
        <p:grpSpPr>
          <a:xfrm>
            <a:off x="6995795" y="3764280"/>
            <a:ext cx="3098800" cy="629980"/>
            <a:chOff x="7144893" y="2460462"/>
            <a:chExt cx="2788920" cy="629980"/>
          </a:xfrm>
        </p:grpSpPr>
        <p:sp>
          <p:nvSpPr>
            <p:cNvPr id="92" name="Rectangle 30"/>
            <p:cNvSpPr/>
            <p:nvPr/>
          </p:nvSpPr>
          <p:spPr>
            <a:xfrm flipH="1">
              <a:off x="7144893" y="2460462"/>
              <a:ext cx="2788920" cy="400110"/>
            </a:xfrm>
            <a:prstGeom prst="rect">
              <a:avLst/>
            </a:prstGeom>
          </p:spPr>
          <p:txBody>
            <a:bodyPr wrap="square">
              <a:spAutoFit/>
            </a:bodyPr>
            <a:lstStyle/>
            <a:p>
              <a:pPr lvl="0">
                <a:defRPr/>
              </a:pPr>
              <a:r>
                <a:rPr lang="zh-CN" altLang="en-US" sz="2000" dirty="0" smtClean="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项目设计文档</a:t>
              </a:r>
              <a:endPar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93"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94" name="文本框 93"/>
          <p:cNvSpPr txBox="1"/>
          <p:nvPr/>
        </p:nvSpPr>
        <p:spPr>
          <a:xfrm>
            <a:off x="5769502" y="4802594"/>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04.</a:t>
            </a:r>
            <a:endParaRPr lang="zh-CN" altLang="en-US" sz="3600" dirty="0">
              <a:solidFill>
                <a:schemeClr val="tx1">
                  <a:lumMod val="75000"/>
                  <a:lumOff val="25000"/>
                </a:schemeClr>
              </a:solidFill>
            </a:endParaRPr>
          </a:p>
        </p:txBody>
      </p:sp>
      <p:cxnSp>
        <p:nvCxnSpPr>
          <p:cNvPr id="95" name="直接连接符 94"/>
          <p:cNvCxnSpPr/>
          <p:nvPr/>
        </p:nvCxnSpPr>
        <p:spPr>
          <a:xfrm>
            <a:off x="6781873" y="4757269"/>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grpSp>
        <p:nvGrpSpPr>
          <p:cNvPr id="35" name="组合 34"/>
          <p:cNvGrpSpPr/>
          <p:nvPr/>
        </p:nvGrpSpPr>
        <p:grpSpPr>
          <a:xfrm>
            <a:off x="6976748" y="4871145"/>
            <a:ext cx="3098800" cy="629980"/>
            <a:chOff x="7144893" y="2460462"/>
            <a:chExt cx="2788920" cy="629980"/>
          </a:xfrm>
        </p:grpSpPr>
        <p:sp>
          <p:nvSpPr>
            <p:cNvPr id="36" name="Rectangle 30"/>
            <p:cNvSpPr/>
            <p:nvPr/>
          </p:nvSpPr>
          <p:spPr>
            <a:xfrm flipH="1">
              <a:off x="7144893" y="2460462"/>
              <a:ext cx="2788920" cy="400110"/>
            </a:xfrm>
            <a:prstGeom prst="rect">
              <a:avLst/>
            </a:prstGeom>
          </p:spPr>
          <p:txBody>
            <a:bodyPr wrap="square">
              <a:spAutoFit/>
            </a:bodyPr>
            <a:lstStyle/>
            <a:p>
              <a:pPr lvl="0">
                <a:defRPr/>
              </a:pPr>
              <a:r>
                <a:rPr lang="zh-CN" altLang="en-US" sz="2000" dirty="0" smtClean="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实现文档</a:t>
              </a:r>
              <a:endPar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37"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53" presetClass="entr" presetSubtype="16" fill="hold" grpId="0" nodeType="afterEffect">
                                  <p:stCondLst>
                                    <p:cond delay="0"/>
                                  </p:stCondLst>
                                  <p:iterate type="lt">
                                    <p:tmPct val="10000"/>
                                  </p:iterate>
                                  <p:childTnLst>
                                    <p:set>
                                      <p:cBhvr>
                                        <p:cTn id="13" dur="1" fill="hold">
                                          <p:stCondLst>
                                            <p:cond delay="0"/>
                                          </p:stCondLst>
                                        </p:cTn>
                                        <p:tgtEl>
                                          <p:spTgt spid="78"/>
                                        </p:tgtEl>
                                        <p:attrNameLst>
                                          <p:attrName>style.visibility</p:attrName>
                                        </p:attrNameLst>
                                      </p:cBhvr>
                                      <p:to>
                                        <p:strVal val="visible"/>
                                      </p:to>
                                    </p:set>
                                    <p:anim calcmode="lin" valueType="num">
                                      <p:cBhvr>
                                        <p:cTn id="14" dur="1000" fill="hold"/>
                                        <p:tgtEl>
                                          <p:spTgt spid="78"/>
                                        </p:tgtEl>
                                        <p:attrNameLst>
                                          <p:attrName>ppt_w</p:attrName>
                                        </p:attrNameLst>
                                      </p:cBhvr>
                                      <p:tavLst>
                                        <p:tav tm="0">
                                          <p:val>
                                            <p:fltVal val="0"/>
                                          </p:val>
                                        </p:tav>
                                        <p:tav tm="100000">
                                          <p:val>
                                            <p:strVal val="#ppt_w"/>
                                          </p:val>
                                        </p:tav>
                                      </p:tavLst>
                                    </p:anim>
                                    <p:anim calcmode="lin" valueType="num">
                                      <p:cBhvr>
                                        <p:cTn id="15" dur="1000" fill="hold"/>
                                        <p:tgtEl>
                                          <p:spTgt spid="78"/>
                                        </p:tgtEl>
                                        <p:attrNameLst>
                                          <p:attrName>ppt_h</p:attrName>
                                        </p:attrNameLst>
                                      </p:cBhvr>
                                      <p:tavLst>
                                        <p:tav tm="0">
                                          <p:val>
                                            <p:fltVal val="0"/>
                                          </p:val>
                                        </p:tav>
                                        <p:tav tm="100000">
                                          <p:val>
                                            <p:strVal val="#ppt_h"/>
                                          </p:val>
                                        </p:tav>
                                      </p:tavLst>
                                    </p:anim>
                                    <p:animEffect transition="in" filter="fade">
                                      <p:cBhvr>
                                        <p:cTn id="16" dur="1000"/>
                                        <p:tgtEl>
                                          <p:spTgt spid="78"/>
                                        </p:tgtEl>
                                      </p:cBhvr>
                                    </p:animEffect>
                                  </p:childTnLst>
                                </p:cTn>
                              </p:par>
                            </p:childTnLst>
                          </p:cTn>
                        </p:par>
                        <p:par>
                          <p:cTn id="17" fill="hold">
                            <p:stCondLst>
                              <p:cond delay="2500"/>
                            </p:stCondLst>
                            <p:childTnLst>
                              <p:par>
                                <p:cTn id="18" presetID="53" presetClass="entr" presetSubtype="528" fill="hold" grpId="0" nodeType="afterEffect">
                                  <p:stCondLst>
                                    <p:cond delay="0"/>
                                  </p:stCondLst>
                                  <p:childTnLst>
                                    <p:set>
                                      <p:cBhvr>
                                        <p:cTn id="19" dur="1" fill="hold">
                                          <p:stCondLst>
                                            <p:cond delay="0"/>
                                          </p:stCondLst>
                                        </p:cTn>
                                        <p:tgtEl>
                                          <p:spTgt spid="79"/>
                                        </p:tgtEl>
                                        <p:attrNameLst>
                                          <p:attrName>style.visibility</p:attrName>
                                        </p:attrNameLst>
                                      </p:cBhvr>
                                      <p:to>
                                        <p:strVal val="visible"/>
                                      </p:to>
                                    </p:set>
                                    <p:anim calcmode="lin" valueType="num">
                                      <p:cBhvr>
                                        <p:cTn id="20" dur="500" fill="hold"/>
                                        <p:tgtEl>
                                          <p:spTgt spid="79"/>
                                        </p:tgtEl>
                                        <p:attrNameLst>
                                          <p:attrName>ppt_w</p:attrName>
                                        </p:attrNameLst>
                                      </p:cBhvr>
                                      <p:tavLst>
                                        <p:tav tm="0">
                                          <p:val>
                                            <p:fltVal val="0"/>
                                          </p:val>
                                        </p:tav>
                                        <p:tav tm="100000">
                                          <p:val>
                                            <p:strVal val="#ppt_w"/>
                                          </p:val>
                                        </p:tav>
                                      </p:tavLst>
                                    </p:anim>
                                    <p:anim calcmode="lin" valueType="num">
                                      <p:cBhvr>
                                        <p:cTn id="21" dur="500" fill="hold"/>
                                        <p:tgtEl>
                                          <p:spTgt spid="79"/>
                                        </p:tgtEl>
                                        <p:attrNameLst>
                                          <p:attrName>ppt_h</p:attrName>
                                        </p:attrNameLst>
                                      </p:cBhvr>
                                      <p:tavLst>
                                        <p:tav tm="0">
                                          <p:val>
                                            <p:fltVal val="0"/>
                                          </p:val>
                                        </p:tav>
                                        <p:tav tm="100000">
                                          <p:val>
                                            <p:strVal val="#ppt_h"/>
                                          </p:val>
                                        </p:tav>
                                      </p:tavLst>
                                    </p:anim>
                                    <p:animEffect transition="in" filter="fade">
                                      <p:cBhvr>
                                        <p:cTn id="22" dur="500"/>
                                        <p:tgtEl>
                                          <p:spTgt spid="79"/>
                                        </p:tgtEl>
                                      </p:cBhvr>
                                    </p:animEffect>
                                    <p:anim calcmode="lin" valueType="num">
                                      <p:cBhvr>
                                        <p:cTn id="23" dur="500" fill="hold"/>
                                        <p:tgtEl>
                                          <p:spTgt spid="79"/>
                                        </p:tgtEl>
                                        <p:attrNameLst>
                                          <p:attrName>ppt_x</p:attrName>
                                        </p:attrNameLst>
                                      </p:cBhvr>
                                      <p:tavLst>
                                        <p:tav tm="0">
                                          <p:val>
                                            <p:fltVal val="0.5"/>
                                          </p:val>
                                        </p:tav>
                                        <p:tav tm="100000">
                                          <p:val>
                                            <p:strVal val="#ppt_x"/>
                                          </p:val>
                                        </p:tav>
                                      </p:tavLst>
                                    </p:anim>
                                    <p:anim calcmode="lin" valueType="num">
                                      <p:cBhvr>
                                        <p:cTn id="24" dur="500" fill="hold"/>
                                        <p:tgtEl>
                                          <p:spTgt spid="79"/>
                                        </p:tgtEl>
                                        <p:attrNameLst>
                                          <p:attrName>ppt_y</p:attrName>
                                        </p:attrNameLst>
                                      </p:cBhvr>
                                      <p:tavLst>
                                        <p:tav tm="0">
                                          <p:val>
                                            <p:fltVal val="0.5"/>
                                          </p:val>
                                        </p:tav>
                                        <p:tav tm="100000">
                                          <p:val>
                                            <p:strVal val="#ppt_y"/>
                                          </p:val>
                                        </p:tav>
                                      </p:tavLst>
                                    </p:anim>
                                  </p:childTnLst>
                                </p:cTn>
                              </p:par>
                              <p:par>
                                <p:cTn id="25" presetID="53" presetClass="entr" presetSubtype="528" fill="hold" grpId="0" nodeType="withEffect">
                                  <p:stCondLst>
                                    <p:cond delay="0"/>
                                  </p:stCondLst>
                                  <p:childTnLst>
                                    <p:set>
                                      <p:cBhvr>
                                        <p:cTn id="26" dur="1" fill="hold">
                                          <p:stCondLst>
                                            <p:cond delay="0"/>
                                          </p:stCondLst>
                                        </p:cTn>
                                        <p:tgtEl>
                                          <p:spTgt spid="84"/>
                                        </p:tgtEl>
                                        <p:attrNameLst>
                                          <p:attrName>style.visibility</p:attrName>
                                        </p:attrNameLst>
                                      </p:cBhvr>
                                      <p:to>
                                        <p:strVal val="visible"/>
                                      </p:to>
                                    </p:set>
                                    <p:anim calcmode="lin" valueType="num">
                                      <p:cBhvr>
                                        <p:cTn id="27" dur="500" fill="hold"/>
                                        <p:tgtEl>
                                          <p:spTgt spid="84"/>
                                        </p:tgtEl>
                                        <p:attrNameLst>
                                          <p:attrName>ppt_w</p:attrName>
                                        </p:attrNameLst>
                                      </p:cBhvr>
                                      <p:tavLst>
                                        <p:tav tm="0">
                                          <p:val>
                                            <p:fltVal val="0"/>
                                          </p:val>
                                        </p:tav>
                                        <p:tav tm="100000">
                                          <p:val>
                                            <p:strVal val="#ppt_w"/>
                                          </p:val>
                                        </p:tav>
                                      </p:tavLst>
                                    </p:anim>
                                    <p:anim calcmode="lin" valueType="num">
                                      <p:cBhvr>
                                        <p:cTn id="28" dur="500" fill="hold"/>
                                        <p:tgtEl>
                                          <p:spTgt spid="84"/>
                                        </p:tgtEl>
                                        <p:attrNameLst>
                                          <p:attrName>ppt_h</p:attrName>
                                        </p:attrNameLst>
                                      </p:cBhvr>
                                      <p:tavLst>
                                        <p:tav tm="0">
                                          <p:val>
                                            <p:fltVal val="0"/>
                                          </p:val>
                                        </p:tav>
                                        <p:tav tm="100000">
                                          <p:val>
                                            <p:strVal val="#ppt_h"/>
                                          </p:val>
                                        </p:tav>
                                      </p:tavLst>
                                    </p:anim>
                                    <p:animEffect transition="in" filter="fade">
                                      <p:cBhvr>
                                        <p:cTn id="29" dur="500"/>
                                        <p:tgtEl>
                                          <p:spTgt spid="84"/>
                                        </p:tgtEl>
                                      </p:cBhvr>
                                    </p:animEffect>
                                    <p:anim calcmode="lin" valueType="num">
                                      <p:cBhvr>
                                        <p:cTn id="30" dur="500" fill="hold"/>
                                        <p:tgtEl>
                                          <p:spTgt spid="84"/>
                                        </p:tgtEl>
                                        <p:attrNameLst>
                                          <p:attrName>ppt_x</p:attrName>
                                        </p:attrNameLst>
                                      </p:cBhvr>
                                      <p:tavLst>
                                        <p:tav tm="0">
                                          <p:val>
                                            <p:fltVal val="0.5"/>
                                          </p:val>
                                        </p:tav>
                                        <p:tav tm="100000">
                                          <p:val>
                                            <p:strVal val="#ppt_x"/>
                                          </p:val>
                                        </p:tav>
                                      </p:tavLst>
                                    </p:anim>
                                    <p:anim calcmode="lin" valueType="num">
                                      <p:cBhvr>
                                        <p:cTn id="31" dur="500" fill="hold"/>
                                        <p:tgtEl>
                                          <p:spTgt spid="84"/>
                                        </p:tgtEl>
                                        <p:attrNameLst>
                                          <p:attrName>ppt_y</p:attrName>
                                        </p:attrNameLst>
                                      </p:cBhvr>
                                      <p:tavLst>
                                        <p:tav tm="0">
                                          <p:val>
                                            <p:fltVal val="0.5"/>
                                          </p:val>
                                        </p:tav>
                                        <p:tav tm="100000">
                                          <p:val>
                                            <p:strVal val="#ppt_y"/>
                                          </p:val>
                                        </p:tav>
                                      </p:tavLst>
                                    </p:anim>
                                  </p:childTnLst>
                                </p:cTn>
                              </p:par>
                              <p:par>
                                <p:cTn id="32" presetID="53" presetClass="entr" presetSubtype="528" fill="hold" grpId="0" nodeType="withEffect">
                                  <p:stCondLst>
                                    <p:cond delay="0"/>
                                  </p:stCondLst>
                                  <p:childTnLst>
                                    <p:set>
                                      <p:cBhvr>
                                        <p:cTn id="33" dur="1" fill="hold">
                                          <p:stCondLst>
                                            <p:cond delay="0"/>
                                          </p:stCondLst>
                                        </p:cTn>
                                        <p:tgtEl>
                                          <p:spTgt spid="89"/>
                                        </p:tgtEl>
                                        <p:attrNameLst>
                                          <p:attrName>style.visibility</p:attrName>
                                        </p:attrNameLst>
                                      </p:cBhvr>
                                      <p:to>
                                        <p:strVal val="visible"/>
                                      </p:to>
                                    </p:set>
                                    <p:anim calcmode="lin" valueType="num">
                                      <p:cBhvr>
                                        <p:cTn id="34" dur="500" fill="hold"/>
                                        <p:tgtEl>
                                          <p:spTgt spid="89"/>
                                        </p:tgtEl>
                                        <p:attrNameLst>
                                          <p:attrName>ppt_w</p:attrName>
                                        </p:attrNameLst>
                                      </p:cBhvr>
                                      <p:tavLst>
                                        <p:tav tm="0">
                                          <p:val>
                                            <p:fltVal val="0"/>
                                          </p:val>
                                        </p:tav>
                                        <p:tav tm="100000">
                                          <p:val>
                                            <p:strVal val="#ppt_w"/>
                                          </p:val>
                                        </p:tav>
                                      </p:tavLst>
                                    </p:anim>
                                    <p:anim calcmode="lin" valueType="num">
                                      <p:cBhvr>
                                        <p:cTn id="35" dur="500" fill="hold"/>
                                        <p:tgtEl>
                                          <p:spTgt spid="89"/>
                                        </p:tgtEl>
                                        <p:attrNameLst>
                                          <p:attrName>ppt_h</p:attrName>
                                        </p:attrNameLst>
                                      </p:cBhvr>
                                      <p:tavLst>
                                        <p:tav tm="0">
                                          <p:val>
                                            <p:fltVal val="0"/>
                                          </p:val>
                                        </p:tav>
                                        <p:tav tm="100000">
                                          <p:val>
                                            <p:strVal val="#ppt_h"/>
                                          </p:val>
                                        </p:tav>
                                      </p:tavLst>
                                    </p:anim>
                                    <p:animEffect transition="in" filter="fade">
                                      <p:cBhvr>
                                        <p:cTn id="36" dur="500"/>
                                        <p:tgtEl>
                                          <p:spTgt spid="89"/>
                                        </p:tgtEl>
                                      </p:cBhvr>
                                    </p:animEffect>
                                    <p:anim calcmode="lin" valueType="num">
                                      <p:cBhvr>
                                        <p:cTn id="37" dur="500" fill="hold"/>
                                        <p:tgtEl>
                                          <p:spTgt spid="89"/>
                                        </p:tgtEl>
                                        <p:attrNameLst>
                                          <p:attrName>ppt_x</p:attrName>
                                        </p:attrNameLst>
                                      </p:cBhvr>
                                      <p:tavLst>
                                        <p:tav tm="0">
                                          <p:val>
                                            <p:fltVal val="0.5"/>
                                          </p:val>
                                        </p:tav>
                                        <p:tav tm="100000">
                                          <p:val>
                                            <p:strVal val="#ppt_x"/>
                                          </p:val>
                                        </p:tav>
                                      </p:tavLst>
                                    </p:anim>
                                    <p:anim calcmode="lin" valueType="num">
                                      <p:cBhvr>
                                        <p:cTn id="38" dur="500" fill="hold"/>
                                        <p:tgtEl>
                                          <p:spTgt spid="89"/>
                                        </p:tgtEl>
                                        <p:attrNameLst>
                                          <p:attrName>ppt_y</p:attrName>
                                        </p:attrNameLst>
                                      </p:cBhvr>
                                      <p:tavLst>
                                        <p:tav tm="0">
                                          <p:val>
                                            <p:fltVal val="0.5"/>
                                          </p:val>
                                        </p:tav>
                                        <p:tav tm="100000">
                                          <p:val>
                                            <p:strVal val="#ppt_y"/>
                                          </p:val>
                                        </p:tav>
                                      </p:tavLst>
                                    </p:anim>
                                  </p:childTnLst>
                                </p:cTn>
                              </p:par>
                              <p:par>
                                <p:cTn id="39" presetID="53" presetClass="entr" presetSubtype="528" fill="hold" grpId="0" nodeType="withEffect">
                                  <p:stCondLst>
                                    <p:cond delay="0"/>
                                  </p:stCondLst>
                                  <p:childTnLst>
                                    <p:set>
                                      <p:cBhvr>
                                        <p:cTn id="40" dur="1" fill="hold">
                                          <p:stCondLst>
                                            <p:cond delay="0"/>
                                          </p:stCondLst>
                                        </p:cTn>
                                        <p:tgtEl>
                                          <p:spTgt spid="94"/>
                                        </p:tgtEl>
                                        <p:attrNameLst>
                                          <p:attrName>style.visibility</p:attrName>
                                        </p:attrNameLst>
                                      </p:cBhvr>
                                      <p:to>
                                        <p:strVal val="visible"/>
                                      </p:to>
                                    </p:set>
                                    <p:anim calcmode="lin" valueType="num">
                                      <p:cBhvr>
                                        <p:cTn id="41" dur="500" fill="hold"/>
                                        <p:tgtEl>
                                          <p:spTgt spid="94"/>
                                        </p:tgtEl>
                                        <p:attrNameLst>
                                          <p:attrName>ppt_w</p:attrName>
                                        </p:attrNameLst>
                                      </p:cBhvr>
                                      <p:tavLst>
                                        <p:tav tm="0">
                                          <p:val>
                                            <p:fltVal val="0"/>
                                          </p:val>
                                        </p:tav>
                                        <p:tav tm="100000">
                                          <p:val>
                                            <p:strVal val="#ppt_w"/>
                                          </p:val>
                                        </p:tav>
                                      </p:tavLst>
                                    </p:anim>
                                    <p:anim calcmode="lin" valueType="num">
                                      <p:cBhvr>
                                        <p:cTn id="42" dur="500" fill="hold"/>
                                        <p:tgtEl>
                                          <p:spTgt spid="94"/>
                                        </p:tgtEl>
                                        <p:attrNameLst>
                                          <p:attrName>ppt_h</p:attrName>
                                        </p:attrNameLst>
                                      </p:cBhvr>
                                      <p:tavLst>
                                        <p:tav tm="0">
                                          <p:val>
                                            <p:fltVal val="0"/>
                                          </p:val>
                                        </p:tav>
                                        <p:tav tm="100000">
                                          <p:val>
                                            <p:strVal val="#ppt_h"/>
                                          </p:val>
                                        </p:tav>
                                      </p:tavLst>
                                    </p:anim>
                                    <p:animEffect transition="in" filter="fade">
                                      <p:cBhvr>
                                        <p:cTn id="43" dur="500"/>
                                        <p:tgtEl>
                                          <p:spTgt spid="94"/>
                                        </p:tgtEl>
                                      </p:cBhvr>
                                    </p:animEffect>
                                    <p:anim calcmode="lin" valueType="num">
                                      <p:cBhvr>
                                        <p:cTn id="44" dur="500" fill="hold"/>
                                        <p:tgtEl>
                                          <p:spTgt spid="94"/>
                                        </p:tgtEl>
                                        <p:attrNameLst>
                                          <p:attrName>ppt_x</p:attrName>
                                        </p:attrNameLst>
                                      </p:cBhvr>
                                      <p:tavLst>
                                        <p:tav tm="0">
                                          <p:val>
                                            <p:fltVal val="0.5"/>
                                          </p:val>
                                        </p:tav>
                                        <p:tav tm="100000">
                                          <p:val>
                                            <p:strVal val="#ppt_x"/>
                                          </p:val>
                                        </p:tav>
                                      </p:tavLst>
                                    </p:anim>
                                    <p:anim calcmode="lin" valueType="num">
                                      <p:cBhvr>
                                        <p:cTn id="45" dur="500" fill="hold"/>
                                        <p:tgtEl>
                                          <p:spTgt spid="94"/>
                                        </p:tgtEl>
                                        <p:attrNameLst>
                                          <p:attrName>ppt_y</p:attrName>
                                        </p:attrNameLst>
                                      </p:cBhvr>
                                      <p:tavLst>
                                        <p:tav tm="0">
                                          <p:val>
                                            <p:fltVal val="0.5"/>
                                          </p:val>
                                        </p:tav>
                                        <p:tav tm="100000">
                                          <p:val>
                                            <p:strVal val="#ppt_y"/>
                                          </p:val>
                                        </p:tav>
                                      </p:tavLst>
                                    </p:anim>
                                  </p:childTnLst>
                                </p:cTn>
                              </p:par>
                            </p:childTnLst>
                          </p:cTn>
                        </p:par>
                        <p:par>
                          <p:cTn id="46" fill="hold">
                            <p:stCondLst>
                              <p:cond delay="3000"/>
                            </p:stCondLst>
                            <p:childTnLst>
                              <p:par>
                                <p:cTn id="47" presetID="16" presetClass="entr" presetSubtype="42" fill="hold" nodeType="afterEffect">
                                  <p:stCondLst>
                                    <p:cond delay="0"/>
                                  </p:stCondLst>
                                  <p:childTnLst>
                                    <p:set>
                                      <p:cBhvr>
                                        <p:cTn id="48" dur="1" fill="hold">
                                          <p:stCondLst>
                                            <p:cond delay="0"/>
                                          </p:stCondLst>
                                        </p:cTn>
                                        <p:tgtEl>
                                          <p:spTgt spid="80"/>
                                        </p:tgtEl>
                                        <p:attrNameLst>
                                          <p:attrName>style.visibility</p:attrName>
                                        </p:attrNameLst>
                                      </p:cBhvr>
                                      <p:to>
                                        <p:strVal val="visible"/>
                                      </p:to>
                                    </p:set>
                                    <p:animEffect transition="in" filter="barn(outHorizontal)">
                                      <p:cBhvr>
                                        <p:cTn id="49" dur="500"/>
                                        <p:tgtEl>
                                          <p:spTgt spid="80"/>
                                        </p:tgtEl>
                                      </p:cBhvr>
                                    </p:animEffect>
                                  </p:childTnLst>
                                </p:cTn>
                              </p:par>
                              <p:par>
                                <p:cTn id="50" presetID="16" presetClass="entr" presetSubtype="42" fill="hold" nodeType="withEffect">
                                  <p:stCondLst>
                                    <p:cond delay="0"/>
                                  </p:stCondLst>
                                  <p:childTnLst>
                                    <p:set>
                                      <p:cBhvr>
                                        <p:cTn id="51" dur="1" fill="hold">
                                          <p:stCondLst>
                                            <p:cond delay="0"/>
                                          </p:stCondLst>
                                        </p:cTn>
                                        <p:tgtEl>
                                          <p:spTgt spid="85"/>
                                        </p:tgtEl>
                                        <p:attrNameLst>
                                          <p:attrName>style.visibility</p:attrName>
                                        </p:attrNameLst>
                                      </p:cBhvr>
                                      <p:to>
                                        <p:strVal val="visible"/>
                                      </p:to>
                                    </p:set>
                                    <p:animEffect transition="in" filter="barn(outHorizontal)">
                                      <p:cBhvr>
                                        <p:cTn id="52" dur="500"/>
                                        <p:tgtEl>
                                          <p:spTgt spid="85"/>
                                        </p:tgtEl>
                                      </p:cBhvr>
                                    </p:animEffect>
                                  </p:childTnLst>
                                </p:cTn>
                              </p:par>
                              <p:par>
                                <p:cTn id="53" presetID="16" presetClass="entr" presetSubtype="42" fill="hold" nodeType="withEffect">
                                  <p:stCondLst>
                                    <p:cond delay="0"/>
                                  </p:stCondLst>
                                  <p:childTnLst>
                                    <p:set>
                                      <p:cBhvr>
                                        <p:cTn id="54" dur="1" fill="hold">
                                          <p:stCondLst>
                                            <p:cond delay="0"/>
                                          </p:stCondLst>
                                        </p:cTn>
                                        <p:tgtEl>
                                          <p:spTgt spid="90"/>
                                        </p:tgtEl>
                                        <p:attrNameLst>
                                          <p:attrName>style.visibility</p:attrName>
                                        </p:attrNameLst>
                                      </p:cBhvr>
                                      <p:to>
                                        <p:strVal val="visible"/>
                                      </p:to>
                                    </p:set>
                                    <p:animEffect transition="in" filter="barn(outHorizontal)">
                                      <p:cBhvr>
                                        <p:cTn id="55" dur="500"/>
                                        <p:tgtEl>
                                          <p:spTgt spid="90"/>
                                        </p:tgtEl>
                                      </p:cBhvr>
                                    </p:animEffect>
                                  </p:childTnLst>
                                </p:cTn>
                              </p:par>
                              <p:par>
                                <p:cTn id="56" presetID="16" presetClass="entr" presetSubtype="42" fill="hold" nodeType="withEffect">
                                  <p:stCondLst>
                                    <p:cond delay="0"/>
                                  </p:stCondLst>
                                  <p:childTnLst>
                                    <p:set>
                                      <p:cBhvr>
                                        <p:cTn id="57" dur="1" fill="hold">
                                          <p:stCondLst>
                                            <p:cond delay="0"/>
                                          </p:stCondLst>
                                        </p:cTn>
                                        <p:tgtEl>
                                          <p:spTgt spid="95"/>
                                        </p:tgtEl>
                                        <p:attrNameLst>
                                          <p:attrName>style.visibility</p:attrName>
                                        </p:attrNameLst>
                                      </p:cBhvr>
                                      <p:to>
                                        <p:strVal val="visible"/>
                                      </p:to>
                                    </p:set>
                                    <p:animEffect transition="in" filter="barn(outHorizontal)">
                                      <p:cBhvr>
                                        <p:cTn id="58" dur="500"/>
                                        <p:tgtEl>
                                          <p:spTgt spid="95"/>
                                        </p:tgtEl>
                                      </p:cBhvr>
                                    </p:animEffect>
                                  </p:childTnLst>
                                </p:cTn>
                              </p:par>
                            </p:childTnLst>
                          </p:cTn>
                        </p:par>
                        <p:par>
                          <p:cTn id="59" fill="hold">
                            <p:stCondLst>
                              <p:cond delay="3500"/>
                            </p:stCondLst>
                            <p:childTnLst>
                              <p:par>
                                <p:cTn id="60" presetID="2" presetClass="entr" presetSubtype="2" fill="hold" nodeType="afterEffect">
                                  <p:stCondLst>
                                    <p:cond delay="0"/>
                                  </p:stCondLst>
                                  <p:childTnLst>
                                    <p:set>
                                      <p:cBhvr>
                                        <p:cTn id="61" dur="1" fill="hold">
                                          <p:stCondLst>
                                            <p:cond delay="0"/>
                                          </p:stCondLst>
                                        </p:cTn>
                                        <p:tgtEl>
                                          <p:spTgt spid="81"/>
                                        </p:tgtEl>
                                        <p:attrNameLst>
                                          <p:attrName>style.visibility</p:attrName>
                                        </p:attrNameLst>
                                      </p:cBhvr>
                                      <p:to>
                                        <p:strVal val="visible"/>
                                      </p:to>
                                    </p:set>
                                    <p:anim calcmode="lin" valueType="num">
                                      <p:cBhvr additive="base">
                                        <p:cTn id="62" dur="500" fill="hold"/>
                                        <p:tgtEl>
                                          <p:spTgt spid="81"/>
                                        </p:tgtEl>
                                        <p:attrNameLst>
                                          <p:attrName>ppt_x</p:attrName>
                                        </p:attrNameLst>
                                      </p:cBhvr>
                                      <p:tavLst>
                                        <p:tav tm="0">
                                          <p:val>
                                            <p:strVal val="1+#ppt_w/2"/>
                                          </p:val>
                                        </p:tav>
                                        <p:tav tm="100000">
                                          <p:val>
                                            <p:strVal val="#ppt_x"/>
                                          </p:val>
                                        </p:tav>
                                      </p:tavLst>
                                    </p:anim>
                                    <p:anim calcmode="lin" valueType="num">
                                      <p:cBhvr additive="base">
                                        <p:cTn id="63" dur="500" fill="hold"/>
                                        <p:tgtEl>
                                          <p:spTgt spid="81"/>
                                        </p:tgtEl>
                                        <p:attrNameLst>
                                          <p:attrName>ppt_y</p:attrName>
                                        </p:attrNameLst>
                                      </p:cBhvr>
                                      <p:tavLst>
                                        <p:tav tm="0">
                                          <p:val>
                                            <p:strVal val="#ppt_y"/>
                                          </p:val>
                                        </p:tav>
                                        <p:tav tm="100000">
                                          <p:val>
                                            <p:strVal val="#ppt_y"/>
                                          </p:val>
                                        </p:tav>
                                      </p:tavLst>
                                    </p:anim>
                                  </p:childTnLst>
                                </p:cTn>
                              </p:par>
                              <p:par>
                                <p:cTn id="64" presetID="2" presetClass="entr" presetSubtype="2" fill="hold" nodeType="withEffect">
                                  <p:stCondLst>
                                    <p:cond delay="0"/>
                                  </p:stCondLst>
                                  <p:childTnLst>
                                    <p:set>
                                      <p:cBhvr>
                                        <p:cTn id="65" dur="1" fill="hold">
                                          <p:stCondLst>
                                            <p:cond delay="0"/>
                                          </p:stCondLst>
                                        </p:cTn>
                                        <p:tgtEl>
                                          <p:spTgt spid="86"/>
                                        </p:tgtEl>
                                        <p:attrNameLst>
                                          <p:attrName>style.visibility</p:attrName>
                                        </p:attrNameLst>
                                      </p:cBhvr>
                                      <p:to>
                                        <p:strVal val="visible"/>
                                      </p:to>
                                    </p:set>
                                    <p:anim calcmode="lin" valueType="num">
                                      <p:cBhvr additive="base">
                                        <p:cTn id="66" dur="500" fill="hold"/>
                                        <p:tgtEl>
                                          <p:spTgt spid="86"/>
                                        </p:tgtEl>
                                        <p:attrNameLst>
                                          <p:attrName>ppt_x</p:attrName>
                                        </p:attrNameLst>
                                      </p:cBhvr>
                                      <p:tavLst>
                                        <p:tav tm="0">
                                          <p:val>
                                            <p:strVal val="1+#ppt_w/2"/>
                                          </p:val>
                                        </p:tav>
                                        <p:tav tm="100000">
                                          <p:val>
                                            <p:strVal val="#ppt_x"/>
                                          </p:val>
                                        </p:tav>
                                      </p:tavLst>
                                    </p:anim>
                                    <p:anim calcmode="lin" valueType="num">
                                      <p:cBhvr additive="base">
                                        <p:cTn id="67" dur="500" fill="hold"/>
                                        <p:tgtEl>
                                          <p:spTgt spid="86"/>
                                        </p:tgtEl>
                                        <p:attrNameLst>
                                          <p:attrName>ppt_y</p:attrName>
                                        </p:attrNameLst>
                                      </p:cBhvr>
                                      <p:tavLst>
                                        <p:tav tm="0">
                                          <p:val>
                                            <p:strVal val="#ppt_y"/>
                                          </p:val>
                                        </p:tav>
                                        <p:tav tm="100000">
                                          <p:val>
                                            <p:strVal val="#ppt_y"/>
                                          </p:val>
                                        </p:tav>
                                      </p:tavLst>
                                    </p:anim>
                                  </p:childTnLst>
                                </p:cTn>
                              </p:par>
                              <p:par>
                                <p:cTn id="68" presetID="2" presetClass="entr" presetSubtype="2" fill="hold" nodeType="withEffect">
                                  <p:stCondLst>
                                    <p:cond delay="0"/>
                                  </p:stCondLst>
                                  <p:childTnLst>
                                    <p:set>
                                      <p:cBhvr>
                                        <p:cTn id="69" dur="1" fill="hold">
                                          <p:stCondLst>
                                            <p:cond delay="0"/>
                                          </p:stCondLst>
                                        </p:cTn>
                                        <p:tgtEl>
                                          <p:spTgt spid="91"/>
                                        </p:tgtEl>
                                        <p:attrNameLst>
                                          <p:attrName>style.visibility</p:attrName>
                                        </p:attrNameLst>
                                      </p:cBhvr>
                                      <p:to>
                                        <p:strVal val="visible"/>
                                      </p:to>
                                    </p:set>
                                    <p:anim calcmode="lin" valueType="num">
                                      <p:cBhvr additive="base">
                                        <p:cTn id="70" dur="500" fill="hold"/>
                                        <p:tgtEl>
                                          <p:spTgt spid="91"/>
                                        </p:tgtEl>
                                        <p:attrNameLst>
                                          <p:attrName>ppt_x</p:attrName>
                                        </p:attrNameLst>
                                      </p:cBhvr>
                                      <p:tavLst>
                                        <p:tav tm="0">
                                          <p:val>
                                            <p:strVal val="1+#ppt_w/2"/>
                                          </p:val>
                                        </p:tav>
                                        <p:tav tm="100000">
                                          <p:val>
                                            <p:strVal val="#ppt_x"/>
                                          </p:val>
                                        </p:tav>
                                      </p:tavLst>
                                    </p:anim>
                                    <p:anim calcmode="lin" valueType="num">
                                      <p:cBhvr additive="base">
                                        <p:cTn id="71" dur="500" fill="hold"/>
                                        <p:tgtEl>
                                          <p:spTgt spid="91"/>
                                        </p:tgtEl>
                                        <p:attrNameLst>
                                          <p:attrName>ppt_y</p:attrName>
                                        </p:attrNameLst>
                                      </p:cBhvr>
                                      <p:tavLst>
                                        <p:tav tm="0">
                                          <p:val>
                                            <p:strVal val="#ppt_y"/>
                                          </p:val>
                                        </p:tav>
                                        <p:tav tm="100000">
                                          <p:val>
                                            <p:strVal val="#ppt_y"/>
                                          </p:val>
                                        </p:tav>
                                      </p:tavLst>
                                    </p:anim>
                                  </p:childTnLst>
                                </p:cTn>
                              </p:par>
                              <p:par>
                                <p:cTn id="72" presetID="2" presetClass="entr" presetSubtype="2" fill="hold" nodeType="withEffect">
                                  <p:stCondLst>
                                    <p:cond delay="0"/>
                                  </p:stCondLst>
                                  <p:childTnLst>
                                    <p:set>
                                      <p:cBhvr>
                                        <p:cTn id="73" dur="1" fill="hold">
                                          <p:stCondLst>
                                            <p:cond delay="0"/>
                                          </p:stCondLst>
                                        </p:cTn>
                                        <p:tgtEl>
                                          <p:spTgt spid="35"/>
                                        </p:tgtEl>
                                        <p:attrNameLst>
                                          <p:attrName>style.visibility</p:attrName>
                                        </p:attrNameLst>
                                      </p:cBhvr>
                                      <p:to>
                                        <p:strVal val="visible"/>
                                      </p:to>
                                    </p:set>
                                    <p:anim calcmode="lin" valueType="num">
                                      <p:cBhvr additive="base">
                                        <p:cTn id="74" dur="500" fill="hold"/>
                                        <p:tgtEl>
                                          <p:spTgt spid="35"/>
                                        </p:tgtEl>
                                        <p:attrNameLst>
                                          <p:attrName>ppt_x</p:attrName>
                                        </p:attrNameLst>
                                      </p:cBhvr>
                                      <p:tavLst>
                                        <p:tav tm="0">
                                          <p:val>
                                            <p:strVal val="1+#ppt_w/2"/>
                                          </p:val>
                                        </p:tav>
                                        <p:tav tm="100000">
                                          <p:val>
                                            <p:strVal val="#ppt_x"/>
                                          </p:val>
                                        </p:tav>
                                      </p:tavLst>
                                    </p:anim>
                                    <p:anim calcmode="lin" valueType="num">
                                      <p:cBhvr additive="base">
                                        <p:cTn id="75" dur="5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p:bldP spid="84" grpId="0"/>
      <p:bldP spid="89" grpId="0"/>
      <p:bldP spid="9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界面原型</a:t>
              </a:r>
            </a:p>
          </p:txBody>
        </p:sp>
      </p:grpSp>
      <p:sp>
        <p:nvSpPr>
          <p:cNvPr id="10" name="文本框 9"/>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游戏专区和游戏攻略</a:t>
            </a:r>
            <a:endParaRPr lang="zh-CN" altLang="en-US" sz="1200" dirty="0"/>
          </a:p>
        </p:txBody>
      </p:sp>
      <p:pic>
        <p:nvPicPr>
          <p:cNvPr id="2051" name="图片 1"/>
          <p:cNvPicPr>
            <a:picLocks noChangeAspect="1" noChangeArrowheads="1"/>
          </p:cNvPicPr>
          <p:nvPr/>
        </p:nvPicPr>
        <p:blipFill>
          <a:blip r:embed="rId6">
            <a:extLst>
              <a:ext uri="{28A0092B-C50C-407E-A947-70E740481C1C}">
                <a14:useLocalDpi xmlns:a14="http://schemas.microsoft.com/office/drawing/2010/main" val="0"/>
              </a:ext>
            </a:extLst>
          </a:blip>
          <a:srcRect l="11420" t="7631" r="24921"/>
          <a:stretch>
            <a:fillRect/>
          </a:stretch>
        </p:blipFill>
        <p:spPr bwMode="auto">
          <a:xfrm>
            <a:off x="6562725" y="1724161"/>
            <a:ext cx="5524500" cy="440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p:cNvPicPr>
            <a:picLocks noChangeAspect="1"/>
          </p:cNvPicPr>
          <p:nvPr/>
        </p:nvPicPr>
        <p:blipFill rotWithShape="1">
          <a:blip r:embed="rId7"/>
          <a:srcRect l="12292" t="9784" r="24860"/>
          <a:stretch>
            <a:fillRect/>
          </a:stretch>
        </p:blipFill>
        <p:spPr>
          <a:xfrm>
            <a:off x="118534" y="1387550"/>
            <a:ext cx="6724913" cy="5284258"/>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界面原型</a:t>
              </a:r>
            </a:p>
          </p:txBody>
        </p:sp>
      </p:grpSp>
      <p:sp>
        <p:nvSpPr>
          <p:cNvPr id="10" name="文本框 9"/>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个人中心和资讯</a:t>
            </a:r>
            <a:endParaRPr lang="zh-CN" altLang="en-US" sz="1200" dirty="0"/>
          </a:p>
        </p:txBody>
      </p:sp>
      <p:pic>
        <p:nvPicPr>
          <p:cNvPr id="4098" name="图片 1"/>
          <p:cNvPicPr>
            <a:picLocks noChangeAspect="1" noChangeArrowheads="1"/>
          </p:cNvPicPr>
          <p:nvPr/>
        </p:nvPicPr>
        <p:blipFill>
          <a:blip r:embed="rId6">
            <a:extLst>
              <a:ext uri="{28A0092B-C50C-407E-A947-70E740481C1C}">
                <a14:useLocalDpi xmlns:a14="http://schemas.microsoft.com/office/drawing/2010/main" val="0"/>
              </a:ext>
            </a:extLst>
          </a:blip>
          <a:srcRect l="12358" t="6444" r="24756" b="22878"/>
          <a:stretch>
            <a:fillRect/>
          </a:stretch>
        </p:blipFill>
        <p:spPr bwMode="auto">
          <a:xfrm>
            <a:off x="223937" y="1701800"/>
            <a:ext cx="6425042" cy="3951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图片 1"/>
          <p:cNvPicPr>
            <a:picLocks noChangeAspect="1" noChangeArrowheads="1"/>
          </p:cNvPicPr>
          <p:nvPr/>
        </p:nvPicPr>
        <p:blipFill>
          <a:blip r:embed="rId7">
            <a:extLst>
              <a:ext uri="{28A0092B-C50C-407E-A947-70E740481C1C}">
                <a14:useLocalDpi xmlns:a14="http://schemas.microsoft.com/office/drawing/2010/main" val="0"/>
              </a:ext>
            </a:extLst>
          </a:blip>
          <a:srcRect l="11575" t="7918" r="24878" b="877"/>
          <a:stretch>
            <a:fillRect/>
          </a:stretch>
        </p:blipFill>
        <p:spPr bwMode="auto">
          <a:xfrm>
            <a:off x="6675382" y="1572419"/>
            <a:ext cx="5343525" cy="421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3000">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界面原型</a:t>
              </a:r>
            </a:p>
          </p:txBody>
        </p:sp>
      </p:grpSp>
      <p:sp>
        <p:nvSpPr>
          <p:cNvPr id="10" name="文本框 9"/>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论坛</a:t>
            </a:r>
            <a:endParaRPr lang="zh-CN" altLang="en-US" sz="1200" dirty="0"/>
          </a:p>
        </p:txBody>
      </p:sp>
      <p:pic>
        <p:nvPicPr>
          <p:cNvPr id="5122" name="图片 1"/>
          <p:cNvPicPr>
            <a:picLocks noChangeAspect="1" noChangeArrowheads="1"/>
          </p:cNvPicPr>
          <p:nvPr/>
        </p:nvPicPr>
        <p:blipFill>
          <a:blip r:embed="rId6" cstate="print">
            <a:extLst>
              <a:ext uri="{28A0092B-C50C-407E-A947-70E740481C1C}">
                <a14:useLocalDpi xmlns:a14="http://schemas.microsoft.com/office/drawing/2010/main" val="0"/>
              </a:ext>
            </a:extLst>
          </a:blip>
          <a:srcRect l="11092" t="7608" r="20102" b="308"/>
          <a:stretch>
            <a:fillRect/>
          </a:stretch>
        </p:blipFill>
        <p:spPr bwMode="auto">
          <a:xfrm>
            <a:off x="495830" y="1748896"/>
            <a:ext cx="5362575" cy="393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图片 1"/>
          <p:cNvPicPr>
            <a:picLocks noChangeAspect="1" noChangeArrowheads="1"/>
          </p:cNvPicPr>
          <p:nvPr/>
        </p:nvPicPr>
        <p:blipFill>
          <a:blip r:embed="rId7">
            <a:extLst>
              <a:ext uri="{28A0092B-C50C-407E-A947-70E740481C1C}">
                <a14:useLocalDpi xmlns:a14="http://schemas.microsoft.com/office/drawing/2010/main" val="0"/>
              </a:ext>
            </a:extLst>
          </a:blip>
          <a:srcRect l="11087" t="8485" r="25443" b="877"/>
          <a:stretch>
            <a:fillRect/>
          </a:stretch>
        </p:blipFill>
        <p:spPr bwMode="auto">
          <a:xfrm>
            <a:off x="6210829" y="1748896"/>
            <a:ext cx="5267325" cy="413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3000">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界面原型</a:t>
              </a:r>
            </a:p>
          </p:txBody>
        </p:sp>
      </p:grpSp>
      <p:sp>
        <p:nvSpPr>
          <p:cNvPr id="10" name="文本框 9"/>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论坛</a:t>
            </a:r>
            <a:endParaRPr lang="zh-CN" altLang="en-US" sz="1200" dirty="0"/>
          </a:p>
        </p:txBody>
      </p:sp>
      <p:pic>
        <p:nvPicPr>
          <p:cNvPr id="6146" name="图片 1"/>
          <p:cNvPicPr>
            <a:picLocks noChangeAspect="1" noChangeArrowheads="1"/>
          </p:cNvPicPr>
          <p:nvPr/>
        </p:nvPicPr>
        <p:blipFill>
          <a:blip r:embed="rId6">
            <a:extLst>
              <a:ext uri="{28A0092B-C50C-407E-A947-70E740481C1C}">
                <a14:useLocalDpi xmlns:a14="http://schemas.microsoft.com/office/drawing/2010/main" val="0"/>
              </a:ext>
            </a:extLst>
          </a:blip>
          <a:srcRect l="10127" t="7631" r="34090"/>
          <a:stretch>
            <a:fillRect/>
          </a:stretch>
        </p:blipFill>
        <p:spPr bwMode="auto">
          <a:xfrm>
            <a:off x="3191933" y="1015935"/>
            <a:ext cx="5703889" cy="5154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3000">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界面原型</a:t>
              </a:r>
            </a:p>
          </p:txBody>
        </p:sp>
      </p:grpSp>
      <p:sp>
        <p:nvSpPr>
          <p:cNvPr id="10" name="文本框 9"/>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管理员界面</a:t>
            </a:r>
            <a:endParaRPr lang="zh-CN" altLang="en-US" sz="1200" dirty="0"/>
          </a:p>
        </p:txBody>
      </p:sp>
      <p:pic>
        <p:nvPicPr>
          <p:cNvPr id="7170" name="图片 1"/>
          <p:cNvPicPr>
            <a:picLocks noChangeAspect="1" noChangeArrowheads="1"/>
          </p:cNvPicPr>
          <p:nvPr/>
        </p:nvPicPr>
        <p:blipFill>
          <a:blip r:embed="rId6" cstate="print">
            <a:extLst>
              <a:ext uri="{28A0092B-C50C-407E-A947-70E740481C1C}">
                <a14:useLocalDpi xmlns:a14="http://schemas.microsoft.com/office/drawing/2010/main" val="0"/>
              </a:ext>
            </a:extLst>
          </a:blip>
          <a:srcRect l="11250" t="8511"/>
          <a:stretch>
            <a:fillRect/>
          </a:stretch>
        </p:blipFill>
        <p:spPr bwMode="auto">
          <a:xfrm>
            <a:off x="0" y="1629477"/>
            <a:ext cx="6870602" cy="3867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1" name="图片 1"/>
          <p:cNvPicPr>
            <a:picLocks noChangeAspect="1" noChangeArrowheads="1"/>
          </p:cNvPicPr>
          <p:nvPr/>
        </p:nvPicPr>
        <p:blipFill>
          <a:blip r:embed="rId7">
            <a:extLst>
              <a:ext uri="{28A0092B-C50C-407E-A947-70E740481C1C}">
                <a14:useLocalDpi xmlns:a14="http://schemas.microsoft.com/office/drawing/2010/main" val="0"/>
              </a:ext>
            </a:extLst>
          </a:blip>
          <a:srcRect l="11407" t="8203" r="15773"/>
          <a:stretch>
            <a:fillRect/>
          </a:stretch>
        </p:blipFill>
        <p:spPr bwMode="auto">
          <a:xfrm>
            <a:off x="5665787" y="1480347"/>
            <a:ext cx="6119285" cy="4233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3000">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界面原型</a:t>
              </a:r>
            </a:p>
          </p:txBody>
        </p:sp>
      </p:grpSp>
      <p:sp>
        <p:nvSpPr>
          <p:cNvPr id="10" name="文本框 9"/>
          <p:cNvSpPr txBox="1"/>
          <p:nvPr>
            <p:custDataLst>
              <p:tags r:id="rId1"/>
            </p:custDataLst>
          </p:nvPr>
        </p:nvSpPr>
        <p:spPr>
          <a:xfrm>
            <a:off x="751798" y="531913"/>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管理员界面</a:t>
            </a:r>
            <a:endParaRPr lang="zh-CN" altLang="en-US" sz="1200" dirty="0"/>
          </a:p>
        </p:txBody>
      </p:sp>
      <p:pic>
        <p:nvPicPr>
          <p:cNvPr id="8194" name="图片 1"/>
          <p:cNvPicPr>
            <a:picLocks noChangeAspect="1" noChangeArrowheads="1"/>
          </p:cNvPicPr>
          <p:nvPr/>
        </p:nvPicPr>
        <p:blipFill>
          <a:blip r:embed="rId6">
            <a:extLst>
              <a:ext uri="{28A0092B-C50C-407E-A947-70E740481C1C}">
                <a14:useLocalDpi xmlns:a14="http://schemas.microsoft.com/office/drawing/2010/main" val="0"/>
              </a:ext>
            </a:extLst>
          </a:blip>
          <a:srcRect l="11902" t="8511" r="16524"/>
          <a:stretch>
            <a:fillRect/>
          </a:stretch>
        </p:blipFill>
        <p:spPr bwMode="auto">
          <a:xfrm>
            <a:off x="2675468" y="1375812"/>
            <a:ext cx="7010344" cy="4903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3000">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需</a:t>
              </a: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求变更</a:t>
              </a:r>
              <a:endPar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980033" y="1100846"/>
            <a:ext cx="2389335"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需求变更报告</a:t>
            </a:r>
            <a:endParaRPr lang="zh-CN" altLang="en-US" sz="1200" dirty="0"/>
          </a:p>
        </p:txBody>
      </p:sp>
      <p:pic>
        <p:nvPicPr>
          <p:cNvPr id="4" name="图片 3"/>
          <p:cNvPicPr>
            <a:picLocks noChangeAspect="1"/>
          </p:cNvPicPr>
          <p:nvPr/>
        </p:nvPicPr>
        <p:blipFill rotWithShape="1">
          <a:blip r:embed="rId7"/>
          <a:srcRect l="33819" t="16762" r="30000" b="3695"/>
          <a:stretch>
            <a:fillRect/>
          </a:stretch>
        </p:blipFill>
        <p:spPr>
          <a:xfrm>
            <a:off x="3548537" y="940058"/>
            <a:ext cx="4826001" cy="5807875"/>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需</a:t>
              </a: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求变更</a:t>
              </a:r>
              <a:endPar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endParaRP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904198" y="1253247"/>
            <a:ext cx="4827735"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a:latin typeface="+mn-ea"/>
              </a:rPr>
              <a:t>管理员用户</a:t>
            </a:r>
            <a:r>
              <a:rPr lang="en-US" altLang="zh-CN" sz="2400" b="1" dirty="0">
                <a:latin typeface="+mn-ea"/>
              </a:rPr>
              <a:t>-</a:t>
            </a:r>
            <a:r>
              <a:rPr lang="zh-CN" altLang="en-US" sz="2400" b="1" dirty="0">
                <a:latin typeface="+mn-ea"/>
              </a:rPr>
              <a:t>王华</a:t>
            </a:r>
            <a:r>
              <a:rPr lang="zh-CN" altLang="en-US" sz="2400" b="1" dirty="0" smtClean="0">
                <a:latin typeface="+mn-ea"/>
              </a:rPr>
              <a:t>怿需求变更</a:t>
            </a:r>
            <a:endParaRPr lang="zh-CN" altLang="en-US" sz="1200" dirty="0"/>
          </a:p>
        </p:txBody>
      </p:sp>
      <p:sp>
        <p:nvSpPr>
          <p:cNvPr id="2" name="矩形 1"/>
          <p:cNvSpPr/>
          <p:nvPr/>
        </p:nvSpPr>
        <p:spPr>
          <a:xfrm>
            <a:off x="904198" y="2675017"/>
            <a:ext cx="6096000" cy="1631216"/>
          </a:xfrm>
          <a:prstGeom prst="rect">
            <a:avLst/>
          </a:prstGeom>
        </p:spPr>
        <p:txBody>
          <a:bodyPr>
            <a:spAutoFit/>
          </a:bodyPr>
          <a:lstStyle/>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希望在具体的内容页面当中依旧可以看到最新的游戏资讯；</a:t>
            </a:r>
          </a:p>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界面交互再多些交互</a:t>
            </a:r>
          </a:p>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希望可以的话，就加入一个用户个人界面</a:t>
            </a:r>
          </a:p>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颜色色泽昏暗一些</a:t>
            </a:r>
            <a:endParaRPr lang="zh-CN" altLang="zh-CN" sz="20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transition spd="slow" advTm="3000">
    <p:push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需求变更</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904198" y="1253247"/>
            <a:ext cx="4827735"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a:latin typeface="+mn-ea"/>
              </a:rPr>
              <a:t>项目用户</a:t>
            </a:r>
            <a:r>
              <a:rPr lang="en-US" altLang="zh-CN" sz="2400" b="1" dirty="0">
                <a:latin typeface="+mn-ea"/>
              </a:rPr>
              <a:t>-</a:t>
            </a:r>
            <a:r>
              <a:rPr lang="zh-CN" altLang="en-US" sz="2400" b="1" dirty="0">
                <a:latin typeface="+mn-ea"/>
              </a:rPr>
              <a:t>黄耀天需</a:t>
            </a:r>
            <a:r>
              <a:rPr lang="zh-CN" altLang="en-US" sz="2400" b="1" dirty="0" smtClean="0">
                <a:latin typeface="+mn-ea"/>
              </a:rPr>
              <a:t>求变更</a:t>
            </a:r>
            <a:endParaRPr lang="zh-CN" altLang="en-US" sz="1200" dirty="0"/>
          </a:p>
        </p:txBody>
      </p:sp>
      <p:sp>
        <p:nvSpPr>
          <p:cNvPr id="4" name="矩形 3"/>
          <p:cNvSpPr/>
          <p:nvPr/>
        </p:nvSpPr>
        <p:spPr>
          <a:xfrm>
            <a:off x="904198" y="2581438"/>
            <a:ext cx="6096000" cy="1323439"/>
          </a:xfrm>
          <a:prstGeom prst="rect">
            <a:avLst/>
          </a:prstGeom>
        </p:spPr>
        <p:txBody>
          <a:bodyPr>
            <a:spAutoFit/>
          </a:bodyPr>
          <a:lstStyle/>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界面协调整洁</a:t>
            </a:r>
          </a:p>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数据可以清晰观看</a:t>
            </a:r>
          </a:p>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数据以各种各样的形式呈现出来</a:t>
            </a:r>
          </a:p>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可自由切换身份</a:t>
            </a:r>
            <a:endParaRPr lang="zh-CN" altLang="zh-CN" sz="20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transition spd="slow" advTm="3000">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需求变更</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904198" y="1253247"/>
            <a:ext cx="4827735"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a:latin typeface="+mn-ea"/>
              </a:rPr>
              <a:t>用户代表</a:t>
            </a:r>
            <a:r>
              <a:rPr lang="en-US" altLang="zh-CN" sz="2400" b="1" dirty="0">
                <a:latin typeface="+mn-ea"/>
              </a:rPr>
              <a:t>-</a:t>
            </a:r>
            <a:r>
              <a:rPr lang="zh-CN" altLang="en-US" sz="2400" b="1" dirty="0">
                <a:latin typeface="+mn-ea"/>
              </a:rPr>
              <a:t>唐敏敏需</a:t>
            </a:r>
            <a:r>
              <a:rPr lang="zh-CN" altLang="en-US" sz="2400" b="1" dirty="0" smtClean="0">
                <a:latin typeface="+mn-ea"/>
              </a:rPr>
              <a:t>求变更</a:t>
            </a:r>
            <a:endParaRPr lang="zh-CN" altLang="en-US" sz="1200" dirty="0"/>
          </a:p>
        </p:txBody>
      </p:sp>
      <p:sp>
        <p:nvSpPr>
          <p:cNvPr id="4" name="矩形 3"/>
          <p:cNvSpPr/>
          <p:nvPr/>
        </p:nvSpPr>
        <p:spPr>
          <a:xfrm>
            <a:off x="904198" y="2165697"/>
            <a:ext cx="6096000" cy="400110"/>
          </a:xfrm>
          <a:prstGeom prst="rect">
            <a:avLst/>
          </a:prstGeom>
        </p:spPr>
        <p:txBody>
          <a:bodyPr>
            <a:spAutoFit/>
          </a:bodyPr>
          <a:lstStyle/>
          <a:p>
            <a:pPr lvl="0" algn="just">
              <a:spcAft>
                <a:spcPts val="0"/>
              </a:spcAft>
            </a:pPr>
            <a:endParaRPr lang="zh-CN" altLang="zh-CN" sz="2000" kern="100" dirty="0">
              <a:effectLst/>
              <a:latin typeface="等线" panose="02010600030101010101" charset="-122"/>
              <a:ea typeface="等线" panose="02010600030101010101" charset="-122"/>
              <a:cs typeface="Times New Roman" panose="02020603050405020304" pitchFamily="18" charset="0"/>
            </a:endParaRPr>
          </a:p>
        </p:txBody>
      </p:sp>
      <p:sp>
        <p:nvSpPr>
          <p:cNvPr id="8" name="矩形 7"/>
          <p:cNvSpPr/>
          <p:nvPr/>
        </p:nvSpPr>
        <p:spPr>
          <a:xfrm>
            <a:off x="904198" y="2672276"/>
            <a:ext cx="6096000" cy="1015663"/>
          </a:xfrm>
          <a:prstGeom prst="rect">
            <a:avLst/>
          </a:prstGeom>
        </p:spPr>
        <p:txBody>
          <a:bodyPr>
            <a:spAutoFit/>
          </a:bodyPr>
          <a:lstStyle/>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游戏显示列表的游戏模块太大了，希望有所调整</a:t>
            </a:r>
          </a:p>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游戏相关资讯最好做成实时显示的</a:t>
            </a:r>
          </a:p>
          <a:p>
            <a:pPr marL="342900" lvl="0" indent="-342900" algn="just">
              <a:spcAft>
                <a:spcPts val="0"/>
              </a:spcAft>
              <a:buFont typeface="+mj-lt"/>
              <a:buAutoNum type="arabicPeriod"/>
            </a:pPr>
            <a:r>
              <a:rPr lang="zh-CN" altLang="zh-CN" sz="2000" kern="100" dirty="0">
                <a:latin typeface="等线" panose="02010600030101010101" charset="-122"/>
                <a:ea typeface="等线" panose="02010600030101010101" charset="-122"/>
                <a:cs typeface="Times New Roman" panose="02020603050405020304" pitchFamily="18" charset="0"/>
              </a:rPr>
              <a:t>对于新闻模块希望有些轮播效果</a:t>
            </a:r>
            <a:endParaRPr lang="zh-CN" altLang="zh-CN" sz="20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transition spd="slow" advTm="3000">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218364" y="-764275"/>
            <a:ext cx="12524096" cy="8529851"/>
            <a:chOff x="-218364" y="-764275"/>
            <a:chExt cx="12524096" cy="8529851"/>
          </a:xfrm>
        </p:grpSpPr>
        <p:cxnSp>
          <p:nvCxnSpPr>
            <p:cNvPr id="13" name="直接连接符 12"/>
            <p:cNvCxnSpPr/>
            <p:nvPr/>
          </p:nvCxnSpPr>
          <p:spPr>
            <a:xfrm>
              <a:off x="-218364" y="1589963"/>
              <a:ext cx="7888406" cy="6175613"/>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122830" y="0"/>
              <a:ext cx="6305266" cy="4067033"/>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539320" y="-764275"/>
              <a:ext cx="8766412" cy="444917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9662615" y="0"/>
              <a:ext cx="1678675" cy="6858000"/>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15" name="图片 14"/>
          <p:cNvPicPr>
            <a:picLocks noChangeAspect="1"/>
          </p:cNvPicPr>
          <p:nvPr/>
        </p:nvPicPr>
        <p:blipFill rotWithShape="1">
          <a:blip r:embed="rId3">
            <a:extLst>
              <a:ext uri="{28A0092B-C50C-407E-A947-70E740481C1C}">
                <a14:useLocalDpi xmlns:a14="http://schemas.microsoft.com/office/drawing/2010/main" val="0"/>
              </a:ext>
            </a:extLst>
          </a:blip>
          <a:srcRect t="13892" r="57355" b="13892"/>
          <a:stretch>
            <a:fillRect/>
          </a:stretch>
        </p:blipFill>
        <p:spPr>
          <a:xfrm>
            <a:off x="3577" y="955343"/>
            <a:ext cx="5196220" cy="4947314"/>
          </a:xfrm>
          <a:prstGeom prst="rect">
            <a:avLst/>
          </a:prstGeom>
        </p:spPr>
      </p:pic>
      <p:sp>
        <p:nvSpPr>
          <p:cNvPr id="78" name="文本框 77"/>
          <p:cNvSpPr txBox="1"/>
          <p:nvPr/>
        </p:nvSpPr>
        <p:spPr>
          <a:xfrm>
            <a:off x="1810600" y="2860572"/>
            <a:ext cx="1674128" cy="1372683"/>
          </a:xfrm>
          <a:prstGeom prst="rect">
            <a:avLst/>
          </a:prstGeom>
          <a:noFill/>
        </p:spPr>
        <p:txBody>
          <a:bodyPr wrap="square" rtlCol="0">
            <a:sp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4400" i="0" u="none" strike="noStrike" kern="1200" cap="none" normalizeH="0" baseline="0" noProof="0" dirty="0" smtClean="0">
                <a:ln>
                  <a:noFill/>
                </a:ln>
                <a:solidFill>
                  <a:schemeClr val="tx1">
                    <a:lumMod val="65000"/>
                    <a:lumOff val="35000"/>
                  </a:schemeClr>
                </a:solidFill>
                <a:uLnTx/>
                <a:uFillTx/>
                <a:latin typeface="思源黑体 CN Bold" panose="020B0800000000000000" pitchFamily="34" charset="-122"/>
                <a:ea typeface="思源黑体 CN Bold" panose="020B0800000000000000" pitchFamily="34" charset="-122"/>
                <a:sym typeface="Century Gothic" panose="020B0502020202020204" pitchFamily="34" charset="0"/>
              </a:rPr>
              <a:t>目 录</a:t>
            </a:r>
            <a:endParaRPr kumimoji="0" lang="en-US" altLang="zh-CN" sz="4400" i="0" u="none" strike="noStrike" kern="1200" cap="none" normalizeH="0" baseline="0" noProof="0" dirty="0" smtClean="0">
              <a:ln>
                <a:noFill/>
              </a:ln>
              <a:solidFill>
                <a:schemeClr val="tx1">
                  <a:lumMod val="65000"/>
                  <a:lumOff val="35000"/>
                </a:schemeClr>
              </a:solidFill>
              <a:uLnTx/>
              <a:uFillTx/>
              <a:latin typeface="思源黑体 CN Bold" panose="020B0800000000000000" pitchFamily="34" charset="-122"/>
              <a:ea typeface="思源黑体 CN Bold" panose="020B0800000000000000" pitchFamily="34" charset="-122"/>
              <a:sym typeface="Century Gothic" panose="020B0502020202020204" pitchFamily="34" charset="0"/>
            </a:endParaRPr>
          </a:p>
          <a:p>
            <a:pPr lvl="0" algn="ctr">
              <a:lnSpc>
                <a:spcPct val="130000"/>
              </a:lnSpc>
              <a:defRPr/>
            </a:pPr>
            <a:r>
              <a:rPr lang="en-US" altLang="zh-CN" sz="2000" b="1" i="1" dirty="0" smtClean="0">
                <a:solidFill>
                  <a:schemeClr val="tx1">
                    <a:lumMod val="65000"/>
                    <a:lumOff val="35000"/>
                  </a:schemeClr>
                </a:solidFill>
                <a:ea typeface="思源黑体 CN Bold" panose="020B0800000000000000" pitchFamily="34" charset="-122"/>
                <a:sym typeface="Century Gothic" panose="020B0502020202020204" pitchFamily="34" charset="0"/>
              </a:rPr>
              <a:t>CONTENTS</a:t>
            </a:r>
          </a:p>
        </p:txBody>
      </p:sp>
      <p:sp>
        <p:nvSpPr>
          <p:cNvPr id="79" name="文本框 78"/>
          <p:cNvSpPr txBox="1"/>
          <p:nvPr/>
        </p:nvSpPr>
        <p:spPr>
          <a:xfrm>
            <a:off x="5769502" y="1665026"/>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05.</a:t>
            </a:r>
            <a:endParaRPr lang="zh-CN" altLang="en-US" sz="3600" dirty="0">
              <a:solidFill>
                <a:schemeClr val="tx1">
                  <a:lumMod val="75000"/>
                  <a:lumOff val="25000"/>
                </a:schemeClr>
              </a:solidFill>
            </a:endParaRPr>
          </a:p>
        </p:txBody>
      </p:sp>
      <p:cxnSp>
        <p:nvCxnSpPr>
          <p:cNvPr id="80" name="直接连接符 79"/>
          <p:cNvCxnSpPr/>
          <p:nvPr/>
        </p:nvCxnSpPr>
        <p:spPr>
          <a:xfrm>
            <a:off x="6781873" y="1619701"/>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grpSp>
        <p:nvGrpSpPr>
          <p:cNvPr id="81" name="组合 80"/>
          <p:cNvGrpSpPr/>
          <p:nvPr/>
        </p:nvGrpSpPr>
        <p:grpSpPr>
          <a:xfrm>
            <a:off x="6995672" y="1672720"/>
            <a:ext cx="2788911" cy="707886"/>
            <a:chOff x="7144893" y="2460462"/>
            <a:chExt cx="2788911" cy="707886"/>
          </a:xfrm>
        </p:grpSpPr>
        <p:sp>
          <p:nvSpPr>
            <p:cNvPr id="82" name="Rectangle 30"/>
            <p:cNvSpPr/>
            <p:nvPr/>
          </p:nvSpPr>
          <p:spPr>
            <a:xfrm flipH="1">
              <a:off x="7144893" y="2460462"/>
              <a:ext cx="2060241" cy="707886"/>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000" i="0" u="none" strike="noStrike" kern="1200" cap="none" normalizeH="0" baseline="0" noProof="0" dirty="0" smtClean="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测试用例与测试计划</a:t>
              </a:r>
              <a:endParaRPr kumimoji="0" lang="zh-CN" altLang="en-US" sz="2000" i="0" u="none" strike="noStrike" kern="1200" cap="none" normalizeH="0" baseline="0" noProof="0" dirty="0">
                <a:ln>
                  <a:noFill/>
                </a:ln>
                <a:solidFill>
                  <a:schemeClr val="tx1">
                    <a:lumMod val="75000"/>
                    <a:lumOff val="2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83"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84" name="文本框 83"/>
          <p:cNvSpPr txBox="1"/>
          <p:nvPr/>
        </p:nvSpPr>
        <p:spPr>
          <a:xfrm>
            <a:off x="5769502" y="2710882"/>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06.</a:t>
            </a:r>
            <a:endParaRPr lang="zh-CN" altLang="en-US" sz="3600" dirty="0">
              <a:solidFill>
                <a:schemeClr val="tx1">
                  <a:lumMod val="75000"/>
                  <a:lumOff val="25000"/>
                </a:schemeClr>
              </a:solidFill>
            </a:endParaRPr>
          </a:p>
        </p:txBody>
      </p:sp>
      <p:cxnSp>
        <p:nvCxnSpPr>
          <p:cNvPr id="85" name="直接连接符 84"/>
          <p:cNvCxnSpPr/>
          <p:nvPr/>
        </p:nvCxnSpPr>
        <p:spPr>
          <a:xfrm>
            <a:off x="6781873" y="2665557"/>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grpSp>
        <p:nvGrpSpPr>
          <p:cNvPr id="86" name="组合 85"/>
          <p:cNvGrpSpPr/>
          <p:nvPr/>
        </p:nvGrpSpPr>
        <p:grpSpPr>
          <a:xfrm>
            <a:off x="6995672" y="2718576"/>
            <a:ext cx="2788911" cy="629980"/>
            <a:chOff x="7144893" y="2460462"/>
            <a:chExt cx="2788911" cy="629980"/>
          </a:xfrm>
        </p:grpSpPr>
        <p:sp>
          <p:nvSpPr>
            <p:cNvPr id="87" name="Rectangle 30"/>
            <p:cNvSpPr/>
            <p:nvPr/>
          </p:nvSpPr>
          <p:spPr>
            <a:xfrm flipH="1">
              <a:off x="7144893" y="2460462"/>
              <a:ext cx="2060241" cy="398780"/>
            </a:xfrm>
            <a:prstGeom prst="rect">
              <a:avLst/>
            </a:prstGeom>
          </p:spPr>
          <p:txBody>
            <a:bodyPr wrap="square">
              <a:spAutoFit/>
            </a:bodyPr>
            <a:lstStyle/>
            <a:p>
              <a:pPr lvl="0">
                <a:defRPr/>
              </a:pPr>
              <a:r>
                <a:rPr lang="zh-CN" altLang="en-US" sz="2000" dirty="0" smtClean="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项目成果</a:t>
              </a:r>
              <a:endPar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88"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89" name="文本框 88"/>
          <p:cNvSpPr txBox="1"/>
          <p:nvPr/>
        </p:nvSpPr>
        <p:spPr>
          <a:xfrm>
            <a:off x="5769502" y="3756738"/>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07.</a:t>
            </a:r>
            <a:endParaRPr lang="zh-CN" altLang="en-US" sz="3600" dirty="0">
              <a:solidFill>
                <a:schemeClr val="tx1">
                  <a:lumMod val="75000"/>
                  <a:lumOff val="25000"/>
                </a:schemeClr>
              </a:solidFill>
            </a:endParaRPr>
          </a:p>
        </p:txBody>
      </p:sp>
      <p:cxnSp>
        <p:nvCxnSpPr>
          <p:cNvPr id="90" name="直接连接符 89"/>
          <p:cNvCxnSpPr/>
          <p:nvPr/>
        </p:nvCxnSpPr>
        <p:spPr>
          <a:xfrm>
            <a:off x="6781873" y="3711413"/>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grpSp>
        <p:nvGrpSpPr>
          <p:cNvPr id="91" name="组合 90"/>
          <p:cNvGrpSpPr/>
          <p:nvPr/>
        </p:nvGrpSpPr>
        <p:grpSpPr>
          <a:xfrm>
            <a:off x="6995795" y="3764280"/>
            <a:ext cx="3098800" cy="629980"/>
            <a:chOff x="7144893" y="2460462"/>
            <a:chExt cx="2788920" cy="629980"/>
          </a:xfrm>
        </p:grpSpPr>
        <p:sp>
          <p:nvSpPr>
            <p:cNvPr id="92" name="Rectangle 30"/>
            <p:cNvSpPr/>
            <p:nvPr/>
          </p:nvSpPr>
          <p:spPr>
            <a:xfrm flipH="1">
              <a:off x="7144893" y="2460462"/>
              <a:ext cx="2788920" cy="400110"/>
            </a:xfrm>
            <a:prstGeom prst="rect">
              <a:avLst/>
            </a:prstGeom>
          </p:spPr>
          <p:txBody>
            <a:bodyPr wrap="square">
              <a:spAutoFit/>
            </a:bodyPr>
            <a:lstStyle/>
            <a:p>
              <a:pPr lvl="0">
                <a:defRPr/>
              </a:pPr>
              <a:r>
                <a:rPr lang="zh-CN" altLang="en-US" sz="2000" dirty="0" smtClean="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各种测试</a:t>
              </a:r>
              <a:endPar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93"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94" name="文本框 93"/>
          <p:cNvSpPr txBox="1"/>
          <p:nvPr/>
        </p:nvSpPr>
        <p:spPr>
          <a:xfrm>
            <a:off x="5769502" y="4802594"/>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08.</a:t>
            </a:r>
            <a:endParaRPr lang="zh-CN" altLang="en-US" sz="3600" dirty="0">
              <a:solidFill>
                <a:schemeClr val="tx1">
                  <a:lumMod val="75000"/>
                  <a:lumOff val="25000"/>
                </a:schemeClr>
              </a:solidFill>
            </a:endParaRPr>
          </a:p>
        </p:txBody>
      </p:sp>
      <p:cxnSp>
        <p:nvCxnSpPr>
          <p:cNvPr id="95" name="直接连接符 94"/>
          <p:cNvCxnSpPr/>
          <p:nvPr/>
        </p:nvCxnSpPr>
        <p:spPr>
          <a:xfrm>
            <a:off x="6781873" y="4757269"/>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grpSp>
        <p:nvGrpSpPr>
          <p:cNvPr id="96" name="组合 95"/>
          <p:cNvGrpSpPr/>
          <p:nvPr/>
        </p:nvGrpSpPr>
        <p:grpSpPr>
          <a:xfrm>
            <a:off x="6995672" y="4810288"/>
            <a:ext cx="2788911" cy="629980"/>
            <a:chOff x="7144893" y="2460462"/>
            <a:chExt cx="2788911" cy="629980"/>
          </a:xfrm>
        </p:grpSpPr>
        <p:sp>
          <p:nvSpPr>
            <p:cNvPr id="97" name="Rectangle 30"/>
            <p:cNvSpPr/>
            <p:nvPr/>
          </p:nvSpPr>
          <p:spPr>
            <a:xfrm flipH="1">
              <a:off x="7144893" y="2460462"/>
              <a:ext cx="2060241" cy="398780"/>
            </a:xfrm>
            <a:prstGeom prst="rect">
              <a:avLst/>
            </a:prstGeom>
          </p:spPr>
          <p:txBody>
            <a:bodyPr wrap="square">
              <a:spAutoFit/>
            </a:bodyPr>
            <a:lstStyle/>
            <a:p>
              <a:pPr lvl="0">
                <a:defRPr/>
              </a:pPr>
              <a:endPar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98"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grpSp>
        <p:nvGrpSpPr>
          <p:cNvPr id="37" name="组合 36"/>
          <p:cNvGrpSpPr/>
          <p:nvPr/>
        </p:nvGrpSpPr>
        <p:grpSpPr>
          <a:xfrm>
            <a:off x="6995790" y="4889673"/>
            <a:ext cx="3098800" cy="629980"/>
            <a:chOff x="7144893" y="2460462"/>
            <a:chExt cx="2788920" cy="629980"/>
          </a:xfrm>
        </p:grpSpPr>
        <p:sp>
          <p:nvSpPr>
            <p:cNvPr id="38" name="Rectangle 30"/>
            <p:cNvSpPr/>
            <p:nvPr/>
          </p:nvSpPr>
          <p:spPr>
            <a:xfrm flipH="1">
              <a:off x="7144893" y="2460462"/>
              <a:ext cx="2788920" cy="400110"/>
            </a:xfrm>
            <a:prstGeom prst="rect">
              <a:avLst/>
            </a:prstGeom>
          </p:spPr>
          <p:txBody>
            <a:bodyPr wrap="square">
              <a:spAutoFit/>
            </a:bodyPr>
            <a:lstStyle/>
            <a:p>
              <a:pPr lvl="0">
                <a:defRPr/>
              </a:pPr>
              <a:r>
                <a:rPr lang="zh-CN" altLang="en-US" sz="2000" dirty="0" smtClean="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版本管理</a:t>
              </a:r>
              <a:endPar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39"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
        <p:nvSpPr>
          <p:cNvPr id="40" name="文本框 39"/>
          <p:cNvSpPr txBox="1"/>
          <p:nvPr/>
        </p:nvSpPr>
        <p:spPr>
          <a:xfrm>
            <a:off x="5769502" y="5725390"/>
            <a:ext cx="825867" cy="646331"/>
          </a:xfrm>
          <a:prstGeom prst="rect">
            <a:avLst/>
          </a:prstGeom>
          <a:noFill/>
        </p:spPr>
        <p:txBody>
          <a:bodyPr wrap="none" rtlCol="0">
            <a:spAutoFit/>
          </a:bodyPr>
          <a:lstStyle/>
          <a:p>
            <a:pPr algn="ctr"/>
            <a:r>
              <a:rPr lang="en-US" altLang="zh-CN" sz="3600" dirty="0" smtClean="0">
                <a:solidFill>
                  <a:schemeClr val="tx1">
                    <a:lumMod val="75000"/>
                    <a:lumOff val="25000"/>
                  </a:schemeClr>
                </a:solidFill>
              </a:rPr>
              <a:t>09.</a:t>
            </a:r>
            <a:endParaRPr lang="zh-CN" altLang="en-US" sz="3600" dirty="0">
              <a:solidFill>
                <a:schemeClr val="tx1">
                  <a:lumMod val="75000"/>
                  <a:lumOff val="25000"/>
                </a:schemeClr>
              </a:solidFill>
            </a:endParaRPr>
          </a:p>
        </p:txBody>
      </p:sp>
      <p:cxnSp>
        <p:nvCxnSpPr>
          <p:cNvPr id="41" name="直接连接符 40"/>
          <p:cNvCxnSpPr/>
          <p:nvPr/>
        </p:nvCxnSpPr>
        <p:spPr>
          <a:xfrm>
            <a:off x="6781873" y="5680065"/>
            <a:ext cx="0" cy="736980"/>
          </a:xfrm>
          <a:prstGeom prst="line">
            <a:avLst/>
          </a:prstGeom>
          <a:ln w="9525">
            <a:solidFill>
              <a:srgbClr val="CAB48A"/>
            </a:solidFill>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7000775" y="5854966"/>
            <a:ext cx="3098800" cy="629980"/>
            <a:chOff x="7144893" y="2460462"/>
            <a:chExt cx="2788920" cy="629980"/>
          </a:xfrm>
        </p:grpSpPr>
        <p:sp>
          <p:nvSpPr>
            <p:cNvPr id="46" name="Rectangle 30"/>
            <p:cNvSpPr/>
            <p:nvPr/>
          </p:nvSpPr>
          <p:spPr>
            <a:xfrm flipH="1">
              <a:off x="7144893" y="2460462"/>
              <a:ext cx="2788920" cy="400110"/>
            </a:xfrm>
            <a:prstGeom prst="rect">
              <a:avLst/>
            </a:prstGeom>
          </p:spPr>
          <p:txBody>
            <a:bodyPr wrap="square">
              <a:spAutoFit/>
            </a:bodyPr>
            <a:lstStyle/>
            <a:p>
              <a:pPr lvl="0">
                <a:defRPr/>
              </a:pPr>
              <a:r>
                <a:rPr lang="zh-CN" altLang="en-US" sz="2000" dirty="0" smtClean="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项目总结评价</a:t>
              </a:r>
              <a:endParaRPr lang="zh-CN" altLang="en-US" sz="20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
          <p:nvSpPr>
            <p:cNvPr id="47" name="文本框 4" descr="e7d195523061f1c066b244f4f0640bbcf3715a5d8e4c1f9c0CC89F802DB1C6DCEED83B96BD2FE003EF101F1D2A7FDAC955EBEE173D2520FDFAE65A13FA12EC6F1609809A21EAC5BB0195E08AA6A710E6248429B268CDE7E0F88F10A96895837156FB42290AC6FF6844AC8D7BC66D84E1A375D7292B4D3C92710E9760418CBD08A66F9A20065CD769C6E57D7D5753DF6E"/>
            <p:cNvSpPr txBox="1"/>
            <p:nvPr/>
          </p:nvSpPr>
          <p:spPr>
            <a:xfrm>
              <a:off x="7144893" y="2860572"/>
              <a:ext cx="2788911" cy="2298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spcBef>
                  <a:spcPts val="0"/>
                </a:spcBef>
                <a:spcAft>
                  <a:spcPts val="0"/>
                </a:spcAft>
                <a:buClrTx/>
                <a:buSzTx/>
                <a:defRPr/>
              </a:pPr>
              <a:endParaRPr kumimoji="0" lang="en-US" altLang="zh-CN" sz="900" b="0" i="0" u="none" strike="noStrike" kern="1200" cap="none"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sym typeface="Century Gothic" panose="020B0502020202020204" pitchFamily="34" charset="0"/>
              </a:endParaRPr>
            </a:p>
          </p:txBody>
        </p:sp>
      </p:gr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53" presetClass="entr" presetSubtype="16" fill="hold" grpId="0" nodeType="afterEffect">
                                  <p:stCondLst>
                                    <p:cond delay="0"/>
                                  </p:stCondLst>
                                  <p:iterate type="lt">
                                    <p:tmPct val="10000"/>
                                  </p:iterate>
                                  <p:childTnLst>
                                    <p:set>
                                      <p:cBhvr>
                                        <p:cTn id="13" dur="1" fill="hold">
                                          <p:stCondLst>
                                            <p:cond delay="0"/>
                                          </p:stCondLst>
                                        </p:cTn>
                                        <p:tgtEl>
                                          <p:spTgt spid="78"/>
                                        </p:tgtEl>
                                        <p:attrNameLst>
                                          <p:attrName>style.visibility</p:attrName>
                                        </p:attrNameLst>
                                      </p:cBhvr>
                                      <p:to>
                                        <p:strVal val="visible"/>
                                      </p:to>
                                    </p:set>
                                    <p:anim calcmode="lin" valueType="num">
                                      <p:cBhvr>
                                        <p:cTn id="14" dur="1000" fill="hold"/>
                                        <p:tgtEl>
                                          <p:spTgt spid="78"/>
                                        </p:tgtEl>
                                        <p:attrNameLst>
                                          <p:attrName>ppt_w</p:attrName>
                                        </p:attrNameLst>
                                      </p:cBhvr>
                                      <p:tavLst>
                                        <p:tav tm="0">
                                          <p:val>
                                            <p:fltVal val="0"/>
                                          </p:val>
                                        </p:tav>
                                        <p:tav tm="100000">
                                          <p:val>
                                            <p:strVal val="#ppt_w"/>
                                          </p:val>
                                        </p:tav>
                                      </p:tavLst>
                                    </p:anim>
                                    <p:anim calcmode="lin" valueType="num">
                                      <p:cBhvr>
                                        <p:cTn id="15" dur="1000" fill="hold"/>
                                        <p:tgtEl>
                                          <p:spTgt spid="78"/>
                                        </p:tgtEl>
                                        <p:attrNameLst>
                                          <p:attrName>ppt_h</p:attrName>
                                        </p:attrNameLst>
                                      </p:cBhvr>
                                      <p:tavLst>
                                        <p:tav tm="0">
                                          <p:val>
                                            <p:fltVal val="0"/>
                                          </p:val>
                                        </p:tav>
                                        <p:tav tm="100000">
                                          <p:val>
                                            <p:strVal val="#ppt_h"/>
                                          </p:val>
                                        </p:tav>
                                      </p:tavLst>
                                    </p:anim>
                                    <p:animEffect transition="in" filter="fade">
                                      <p:cBhvr>
                                        <p:cTn id="16" dur="1000"/>
                                        <p:tgtEl>
                                          <p:spTgt spid="78"/>
                                        </p:tgtEl>
                                      </p:cBhvr>
                                    </p:animEffect>
                                  </p:childTnLst>
                                </p:cTn>
                              </p:par>
                            </p:childTnLst>
                          </p:cTn>
                        </p:par>
                        <p:par>
                          <p:cTn id="17" fill="hold">
                            <p:stCondLst>
                              <p:cond delay="2500"/>
                            </p:stCondLst>
                            <p:childTnLst>
                              <p:par>
                                <p:cTn id="18" presetID="53" presetClass="entr" presetSubtype="528" fill="hold" grpId="0" nodeType="afterEffect">
                                  <p:stCondLst>
                                    <p:cond delay="0"/>
                                  </p:stCondLst>
                                  <p:childTnLst>
                                    <p:set>
                                      <p:cBhvr>
                                        <p:cTn id="19" dur="1" fill="hold">
                                          <p:stCondLst>
                                            <p:cond delay="0"/>
                                          </p:stCondLst>
                                        </p:cTn>
                                        <p:tgtEl>
                                          <p:spTgt spid="79"/>
                                        </p:tgtEl>
                                        <p:attrNameLst>
                                          <p:attrName>style.visibility</p:attrName>
                                        </p:attrNameLst>
                                      </p:cBhvr>
                                      <p:to>
                                        <p:strVal val="visible"/>
                                      </p:to>
                                    </p:set>
                                    <p:anim calcmode="lin" valueType="num">
                                      <p:cBhvr>
                                        <p:cTn id="20" dur="500" fill="hold"/>
                                        <p:tgtEl>
                                          <p:spTgt spid="79"/>
                                        </p:tgtEl>
                                        <p:attrNameLst>
                                          <p:attrName>ppt_w</p:attrName>
                                        </p:attrNameLst>
                                      </p:cBhvr>
                                      <p:tavLst>
                                        <p:tav tm="0">
                                          <p:val>
                                            <p:fltVal val="0"/>
                                          </p:val>
                                        </p:tav>
                                        <p:tav tm="100000">
                                          <p:val>
                                            <p:strVal val="#ppt_w"/>
                                          </p:val>
                                        </p:tav>
                                      </p:tavLst>
                                    </p:anim>
                                    <p:anim calcmode="lin" valueType="num">
                                      <p:cBhvr>
                                        <p:cTn id="21" dur="500" fill="hold"/>
                                        <p:tgtEl>
                                          <p:spTgt spid="79"/>
                                        </p:tgtEl>
                                        <p:attrNameLst>
                                          <p:attrName>ppt_h</p:attrName>
                                        </p:attrNameLst>
                                      </p:cBhvr>
                                      <p:tavLst>
                                        <p:tav tm="0">
                                          <p:val>
                                            <p:fltVal val="0"/>
                                          </p:val>
                                        </p:tav>
                                        <p:tav tm="100000">
                                          <p:val>
                                            <p:strVal val="#ppt_h"/>
                                          </p:val>
                                        </p:tav>
                                      </p:tavLst>
                                    </p:anim>
                                    <p:animEffect transition="in" filter="fade">
                                      <p:cBhvr>
                                        <p:cTn id="22" dur="500"/>
                                        <p:tgtEl>
                                          <p:spTgt spid="79"/>
                                        </p:tgtEl>
                                      </p:cBhvr>
                                    </p:animEffect>
                                    <p:anim calcmode="lin" valueType="num">
                                      <p:cBhvr>
                                        <p:cTn id="23" dur="500" fill="hold"/>
                                        <p:tgtEl>
                                          <p:spTgt spid="79"/>
                                        </p:tgtEl>
                                        <p:attrNameLst>
                                          <p:attrName>ppt_x</p:attrName>
                                        </p:attrNameLst>
                                      </p:cBhvr>
                                      <p:tavLst>
                                        <p:tav tm="0">
                                          <p:val>
                                            <p:fltVal val="0.5"/>
                                          </p:val>
                                        </p:tav>
                                        <p:tav tm="100000">
                                          <p:val>
                                            <p:strVal val="#ppt_x"/>
                                          </p:val>
                                        </p:tav>
                                      </p:tavLst>
                                    </p:anim>
                                    <p:anim calcmode="lin" valueType="num">
                                      <p:cBhvr>
                                        <p:cTn id="24" dur="500" fill="hold"/>
                                        <p:tgtEl>
                                          <p:spTgt spid="79"/>
                                        </p:tgtEl>
                                        <p:attrNameLst>
                                          <p:attrName>ppt_y</p:attrName>
                                        </p:attrNameLst>
                                      </p:cBhvr>
                                      <p:tavLst>
                                        <p:tav tm="0">
                                          <p:val>
                                            <p:fltVal val="0.5"/>
                                          </p:val>
                                        </p:tav>
                                        <p:tav tm="100000">
                                          <p:val>
                                            <p:strVal val="#ppt_y"/>
                                          </p:val>
                                        </p:tav>
                                      </p:tavLst>
                                    </p:anim>
                                  </p:childTnLst>
                                </p:cTn>
                              </p:par>
                              <p:par>
                                <p:cTn id="25" presetID="53" presetClass="entr" presetSubtype="528" fill="hold" grpId="0" nodeType="withEffect">
                                  <p:stCondLst>
                                    <p:cond delay="0"/>
                                  </p:stCondLst>
                                  <p:childTnLst>
                                    <p:set>
                                      <p:cBhvr>
                                        <p:cTn id="26" dur="1" fill="hold">
                                          <p:stCondLst>
                                            <p:cond delay="0"/>
                                          </p:stCondLst>
                                        </p:cTn>
                                        <p:tgtEl>
                                          <p:spTgt spid="84"/>
                                        </p:tgtEl>
                                        <p:attrNameLst>
                                          <p:attrName>style.visibility</p:attrName>
                                        </p:attrNameLst>
                                      </p:cBhvr>
                                      <p:to>
                                        <p:strVal val="visible"/>
                                      </p:to>
                                    </p:set>
                                    <p:anim calcmode="lin" valueType="num">
                                      <p:cBhvr>
                                        <p:cTn id="27" dur="500" fill="hold"/>
                                        <p:tgtEl>
                                          <p:spTgt spid="84"/>
                                        </p:tgtEl>
                                        <p:attrNameLst>
                                          <p:attrName>ppt_w</p:attrName>
                                        </p:attrNameLst>
                                      </p:cBhvr>
                                      <p:tavLst>
                                        <p:tav tm="0">
                                          <p:val>
                                            <p:fltVal val="0"/>
                                          </p:val>
                                        </p:tav>
                                        <p:tav tm="100000">
                                          <p:val>
                                            <p:strVal val="#ppt_w"/>
                                          </p:val>
                                        </p:tav>
                                      </p:tavLst>
                                    </p:anim>
                                    <p:anim calcmode="lin" valueType="num">
                                      <p:cBhvr>
                                        <p:cTn id="28" dur="500" fill="hold"/>
                                        <p:tgtEl>
                                          <p:spTgt spid="84"/>
                                        </p:tgtEl>
                                        <p:attrNameLst>
                                          <p:attrName>ppt_h</p:attrName>
                                        </p:attrNameLst>
                                      </p:cBhvr>
                                      <p:tavLst>
                                        <p:tav tm="0">
                                          <p:val>
                                            <p:fltVal val="0"/>
                                          </p:val>
                                        </p:tav>
                                        <p:tav tm="100000">
                                          <p:val>
                                            <p:strVal val="#ppt_h"/>
                                          </p:val>
                                        </p:tav>
                                      </p:tavLst>
                                    </p:anim>
                                    <p:animEffect transition="in" filter="fade">
                                      <p:cBhvr>
                                        <p:cTn id="29" dur="500"/>
                                        <p:tgtEl>
                                          <p:spTgt spid="84"/>
                                        </p:tgtEl>
                                      </p:cBhvr>
                                    </p:animEffect>
                                    <p:anim calcmode="lin" valueType="num">
                                      <p:cBhvr>
                                        <p:cTn id="30" dur="500" fill="hold"/>
                                        <p:tgtEl>
                                          <p:spTgt spid="84"/>
                                        </p:tgtEl>
                                        <p:attrNameLst>
                                          <p:attrName>ppt_x</p:attrName>
                                        </p:attrNameLst>
                                      </p:cBhvr>
                                      <p:tavLst>
                                        <p:tav tm="0">
                                          <p:val>
                                            <p:fltVal val="0.5"/>
                                          </p:val>
                                        </p:tav>
                                        <p:tav tm="100000">
                                          <p:val>
                                            <p:strVal val="#ppt_x"/>
                                          </p:val>
                                        </p:tav>
                                      </p:tavLst>
                                    </p:anim>
                                    <p:anim calcmode="lin" valueType="num">
                                      <p:cBhvr>
                                        <p:cTn id="31" dur="500" fill="hold"/>
                                        <p:tgtEl>
                                          <p:spTgt spid="84"/>
                                        </p:tgtEl>
                                        <p:attrNameLst>
                                          <p:attrName>ppt_y</p:attrName>
                                        </p:attrNameLst>
                                      </p:cBhvr>
                                      <p:tavLst>
                                        <p:tav tm="0">
                                          <p:val>
                                            <p:fltVal val="0.5"/>
                                          </p:val>
                                        </p:tav>
                                        <p:tav tm="100000">
                                          <p:val>
                                            <p:strVal val="#ppt_y"/>
                                          </p:val>
                                        </p:tav>
                                      </p:tavLst>
                                    </p:anim>
                                  </p:childTnLst>
                                </p:cTn>
                              </p:par>
                              <p:par>
                                <p:cTn id="32" presetID="53" presetClass="entr" presetSubtype="528" fill="hold" grpId="0" nodeType="withEffect">
                                  <p:stCondLst>
                                    <p:cond delay="0"/>
                                  </p:stCondLst>
                                  <p:childTnLst>
                                    <p:set>
                                      <p:cBhvr>
                                        <p:cTn id="33" dur="1" fill="hold">
                                          <p:stCondLst>
                                            <p:cond delay="0"/>
                                          </p:stCondLst>
                                        </p:cTn>
                                        <p:tgtEl>
                                          <p:spTgt spid="89"/>
                                        </p:tgtEl>
                                        <p:attrNameLst>
                                          <p:attrName>style.visibility</p:attrName>
                                        </p:attrNameLst>
                                      </p:cBhvr>
                                      <p:to>
                                        <p:strVal val="visible"/>
                                      </p:to>
                                    </p:set>
                                    <p:anim calcmode="lin" valueType="num">
                                      <p:cBhvr>
                                        <p:cTn id="34" dur="500" fill="hold"/>
                                        <p:tgtEl>
                                          <p:spTgt spid="89"/>
                                        </p:tgtEl>
                                        <p:attrNameLst>
                                          <p:attrName>ppt_w</p:attrName>
                                        </p:attrNameLst>
                                      </p:cBhvr>
                                      <p:tavLst>
                                        <p:tav tm="0">
                                          <p:val>
                                            <p:fltVal val="0"/>
                                          </p:val>
                                        </p:tav>
                                        <p:tav tm="100000">
                                          <p:val>
                                            <p:strVal val="#ppt_w"/>
                                          </p:val>
                                        </p:tav>
                                      </p:tavLst>
                                    </p:anim>
                                    <p:anim calcmode="lin" valueType="num">
                                      <p:cBhvr>
                                        <p:cTn id="35" dur="500" fill="hold"/>
                                        <p:tgtEl>
                                          <p:spTgt spid="89"/>
                                        </p:tgtEl>
                                        <p:attrNameLst>
                                          <p:attrName>ppt_h</p:attrName>
                                        </p:attrNameLst>
                                      </p:cBhvr>
                                      <p:tavLst>
                                        <p:tav tm="0">
                                          <p:val>
                                            <p:fltVal val="0"/>
                                          </p:val>
                                        </p:tav>
                                        <p:tav tm="100000">
                                          <p:val>
                                            <p:strVal val="#ppt_h"/>
                                          </p:val>
                                        </p:tav>
                                      </p:tavLst>
                                    </p:anim>
                                    <p:animEffect transition="in" filter="fade">
                                      <p:cBhvr>
                                        <p:cTn id="36" dur="500"/>
                                        <p:tgtEl>
                                          <p:spTgt spid="89"/>
                                        </p:tgtEl>
                                      </p:cBhvr>
                                    </p:animEffect>
                                    <p:anim calcmode="lin" valueType="num">
                                      <p:cBhvr>
                                        <p:cTn id="37" dur="500" fill="hold"/>
                                        <p:tgtEl>
                                          <p:spTgt spid="89"/>
                                        </p:tgtEl>
                                        <p:attrNameLst>
                                          <p:attrName>ppt_x</p:attrName>
                                        </p:attrNameLst>
                                      </p:cBhvr>
                                      <p:tavLst>
                                        <p:tav tm="0">
                                          <p:val>
                                            <p:fltVal val="0.5"/>
                                          </p:val>
                                        </p:tav>
                                        <p:tav tm="100000">
                                          <p:val>
                                            <p:strVal val="#ppt_x"/>
                                          </p:val>
                                        </p:tav>
                                      </p:tavLst>
                                    </p:anim>
                                    <p:anim calcmode="lin" valueType="num">
                                      <p:cBhvr>
                                        <p:cTn id="38" dur="500" fill="hold"/>
                                        <p:tgtEl>
                                          <p:spTgt spid="89"/>
                                        </p:tgtEl>
                                        <p:attrNameLst>
                                          <p:attrName>ppt_y</p:attrName>
                                        </p:attrNameLst>
                                      </p:cBhvr>
                                      <p:tavLst>
                                        <p:tav tm="0">
                                          <p:val>
                                            <p:fltVal val="0.5"/>
                                          </p:val>
                                        </p:tav>
                                        <p:tav tm="100000">
                                          <p:val>
                                            <p:strVal val="#ppt_y"/>
                                          </p:val>
                                        </p:tav>
                                      </p:tavLst>
                                    </p:anim>
                                  </p:childTnLst>
                                </p:cTn>
                              </p:par>
                              <p:par>
                                <p:cTn id="39" presetID="53" presetClass="entr" presetSubtype="528" fill="hold" grpId="0" nodeType="withEffect">
                                  <p:stCondLst>
                                    <p:cond delay="0"/>
                                  </p:stCondLst>
                                  <p:childTnLst>
                                    <p:set>
                                      <p:cBhvr>
                                        <p:cTn id="40" dur="1" fill="hold">
                                          <p:stCondLst>
                                            <p:cond delay="0"/>
                                          </p:stCondLst>
                                        </p:cTn>
                                        <p:tgtEl>
                                          <p:spTgt spid="94"/>
                                        </p:tgtEl>
                                        <p:attrNameLst>
                                          <p:attrName>style.visibility</p:attrName>
                                        </p:attrNameLst>
                                      </p:cBhvr>
                                      <p:to>
                                        <p:strVal val="visible"/>
                                      </p:to>
                                    </p:set>
                                    <p:anim calcmode="lin" valueType="num">
                                      <p:cBhvr>
                                        <p:cTn id="41" dur="500" fill="hold"/>
                                        <p:tgtEl>
                                          <p:spTgt spid="94"/>
                                        </p:tgtEl>
                                        <p:attrNameLst>
                                          <p:attrName>ppt_w</p:attrName>
                                        </p:attrNameLst>
                                      </p:cBhvr>
                                      <p:tavLst>
                                        <p:tav tm="0">
                                          <p:val>
                                            <p:fltVal val="0"/>
                                          </p:val>
                                        </p:tav>
                                        <p:tav tm="100000">
                                          <p:val>
                                            <p:strVal val="#ppt_w"/>
                                          </p:val>
                                        </p:tav>
                                      </p:tavLst>
                                    </p:anim>
                                    <p:anim calcmode="lin" valueType="num">
                                      <p:cBhvr>
                                        <p:cTn id="42" dur="500" fill="hold"/>
                                        <p:tgtEl>
                                          <p:spTgt spid="94"/>
                                        </p:tgtEl>
                                        <p:attrNameLst>
                                          <p:attrName>ppt_h</p:attrName>
                                        </p:attrNameLst>
                                      </p:cBhvr>
                                      <p:tavLst>
                                        <p:tav tm="0">
                                          <p:val>
                                            <p:fltVal val="0"/>
                                          </p:val>
                                        </p:tav>
                                        <p:tav tm="100000">
                                          <p:val>
                                            <p:strVal val="#ppt_h"/>
                                          </p:val>
                                        </p:tav>
                                      </p:tavLst>
                                    </p:anim>
                                    <p:animEffect transition="in" filter="fade">
                                      <p:cBhvr>
                                        <p:cTn id="43" dur="500"/>
                                        <p:tgtEl>
                                          <p:spTgt spid="94"/>
                                        </p:tgtEl>
                                      </p:cBhvr>
                                    </p:animEffect>
                                    <p:anim calcmode="lin" valueType="num">
                                      <p:cBhvr>
                                        <p:cTn id="44" dur="500" fill="hold"/>
                                        <p:tgtEl>
                                          <p:spTgt spid="94"/>
                                        </p:tgtEl>
                                        <p:attrNameLst>
                                          <p:attrName>ppt_x</p:attrName>
                                        </p:attrNameLst>
                                      </p:cBhvr>
                                      <p:tavLst>
                                        <p:tav tm="0">
                                          <p:val>
                                            <p:fltVal val="0.5"/>
                                          </p:val>
                                        </p:tav>
                                        <p:tav tm="100000">
                                          <p:val>
                                            <p:strVal val="#ppt_x"/>
                                          </p:val>
                                        </p:tav>
                                      </p:tavLst>
                                    </p:anim>
                                    <p:anim calcmode="lin" valueType="num">
                                      <p:cBhvr>
                                        <p:cTn id="45" dur="500" fill="hold"/>
                                        <p:tgtEl>
                                          <p:spTgt spid="94"/>
                                        </p:tgtEl>
                                        <p:attrNameLst>
                                          <p:attrName>ppt_y</p:attrName>
                                        </p:attrNameLst>
                                      </p:cBhvr>
                                      <p:tavLst>
                                        <p:tav tm="0">
                                          <p:val>
                                            <p:fltVal val="0.5"/>
                                          </p:val>
                                        </p:tav>
                                        <p:tav tm="100000">
                                          <p:val>
                                            <p:strVal val="#ppt_y"/>
                                          </p:val>
                                        </p:tav>
                                      </p:tavLst>
                                    </p:anim>
                                  </p:childTnLst>
                                </p:cTn>
                              </p:par>
                            </p:childTnLst>
                          </p:cTn>
                        </p:par>
                        <p:par>
                          <p:cTn id="46" fill="hold">
                            <p:stCondLst>
                              <p:cond delay="3000"/>
                            </p:stCondLst>
                            <p:childTnLst>
                              <p:par>
                                <p:cTn id="47" presetID="16" presetClass="entr" presetSubtype="42" fill="hold" nodeType="afterEffect">
                                  <p:stCondLst>
                                    <p:cond delay="0"/>
                                  </p:stCondLst>
                                  <p:childTnLst>
                                    <p:set>
                                      <p:cBhvr>
                                        <p:cTn id="48" dur="1" fill="hold">
                                          <p:stCondLst>
                                            <p:cond delay="0"/>
                                          </p:stCondLst>
                                        </p:cTn>
                                        <p:tgtEl>
                                          <p:spTgt spid="80"/>
                                        </p:tgtEl>
                                        <p:attrNameLst>
                                          <p:attrName>style.visibility</p:attrName>
                                        </p:attrNameLst>
                                      </p:cBhvr>
                                      <p:to>
                                        <p:strVal val="visible"/>
                                      </p:to>
                                    </p:set>
                                    <p:animEffect transition="in" filter="barn(outHorizontal)">
                                      <p:cBhvr>
                                        <p:cTn id="49" dur="500"/>
                                        <p:tgtEl>
                                          <p:spTgt spid="80"/>
                                        </p:tgtEl>
                                      </p:cBhvr>
                                    </p:animEffect>
                                  </p:childTnLst>
                                </p:cTn>
                              </p:par>
                              <p:par>
                                <p:cTn id="50" presetID="16" presetClass="entr" presetSubtype="42" fill="hold" nodeType="withEffect">
                                  <p:stCondLst>
                                    <p:cond delay="0"/>
                                  </p:stCondLst>
                                  <p:childTnLst>
                                    <p:set>
                                      <p:cBhvr>
                                        <p:cTn id="51" dur="1" fill="hold">
                                          <p:stCondLst>
                                            <p:cond delay="0"/>
                                          </p:stCondLst>
                                        </p:cTn>
                                        <p:tgtEl>
                                          <p:spTgt spid="85"/>
                                        </p:tgtEl>
                                        <p:attrNameLst>
                                          <p:attrName>style.visibility</p:attrName>
                                        </p:attrNameLst>
                                      </p:cBhvr>
                                      <p:to>
                                        <p:strVal val="visible"/>
                                      </p:to>
                                    </p:set>
                                    <p:animEffect transition="in" filter="barn(outHorizontal)">
                                      <p:cBhvr>
                                        <p:cTn id="52" dur="500"/>
                                        <p:tgtEl>
                                          <p:spTgt spid="85"/>
                                        </p:tgtEl>
                                      </p:cBhvr>
                                    </p:animEffect>
                                  </p:childTnLst>
                                </p:cTn>
                              </p:par>
                              <p:par>
                                <p:cTn id="53" presetID="16" presetClass="entr" presetSubtype="42" fill="hold" nodeType="withEffect">
                                  <p:stCondLst>
                                    <p:cond delay="0"/>
                                  </p:stCondLst>
                                  <p:childTnLst>
                                    <p:set>
                                      <p:cBhvr>
                                        <p:cTn id="54" dur="1" fill="hold">
                                          <p:stCondLst>
                                            <p:cond delay="0"/>
                                          </p:stCondLst>
                                        </p:cTn>
                                        <p:tgtEl>
                                          <p:spTgt spid="90"/>
                                        </p:tgtEl>
                                        <p:attrNameLst>
                                          <p:attrName>style.visibility</p:attrName>
                                        </p:attrNameLst>
                                      </p:cBhvr>
                                      <p:to>
                                        <p:strVal val="visible"/>
                                      </p:to>
                                    </p:set>
                                    <p:animEffect transition="in" filter="barn(outHorizontal)">
                                      <p:cBhvr>
                                        <p:cTn id="55" dur="500"/>
                                        <p:tgtEl>
                                          <p:spTgt spid="90"/>
                                        </p:tgtEl>
                                      </p:cBhvr>
                                    </p:animEffect>
                                  </p:childTnLst>
                                </p:cTn>
                              </p:par>
                              <p:par>
                                <p:cTn id="56" presetID="16" presetClass="entr" presetSubtype="42" fill="hold" nodeType="withEffect">
                                  <p:stCondLst>
                                    <p:cond delay="0"/>
                                  </p:stCondLst>
                                  <p:childTnLst>
                                    <p:set>
                                      <p:cBhvr>
                                        <p:cTn id="57" dur="1" fill="hold">
                                          <p:stCondLst>
                                            <p:cond delay="0"/>
                                          </p:stCondLst>
                                        </p:cTn>
                                        <p:tgtEl>
                                          <p:spTgt spid="95"/>
                                        </p:tgtEl>
                                        <p:attrNameLst>
                                          <p:attrName>style.visibility</p:attrName>
                                        </p:attrNameLst>
                                      </p:cBhvr>
                                      <p:to>
                                        <p:strVal val="visible"/>
                                      </p:to>
                                    </p:set>
                                    <p:animEffect transition="in" filter="barn(outHorizontal)">
                                      <p:cBhvr>
                                        <p:cTn id="58" dur="500"/>
                                        <p:tgtEl>
                                          <p:spTgt spid="95"/>
                                        </p:tgtEl>
                                      </p:cBhvr>
                                    </p:animEffect>
                                  </p:childTnLst>
                                </p:cTn>
                              </p:par>
                            </p:childTnLst>
                          </p:cTn>
                        </p:par>
                        <p:par>
                          <p:cTn id="59" fill="hold">
                            <p:stCondLst>
                              <p:cond delay="3500"/>
                            </p:stCondLst>
                            <p:childTnLst>
                              <p:par>
                                <p:cTn id="60" presetID="2" presetClass="entr" presetSubtype="2" fill="hold" nodeType="afterEffect">
                                  <p:stCondLst>
                                    <p:cond delay="0"/>
                                  </p:stCondLst>
                                  <p:childTnLst>
                                    <p:set>
                                      <p:cBhvr>
                                        <p:cTn id="61" dur="1" fill="hold">
                                          <p:stCondLst>
                                            <p:cond delay="0"/>
                                          </p:stCondLst>
                                        </p:cTn>
                                        <p:tgtEl>
                                          <p:spTgt spid="81"/>
                                        </p:tgtEl>
                                        <p:attrNameLst>
                                          <p:attrName>style.visibility</p:attrName>
                                        </p:attrNameLst>
                                      </p:cBhvr>
                                      <p:to>
                                        <p:strVal val="visible"/>
                                      </p:to>
                                    </p:set>
                                    <p:anim calcmode="lin" valueType="num">
                                      <p:cBhvr additive="base">
                                        <p:cTn id="62" dur="500" fill="hold"/>
                                        <p:tgtEl>
                                          <p:spTgt spid="81"/>
                                        </p:tgtEl>
                                        <p:attrNameLst>
                                          <p:attrName>ppt_x</p:attrName>
                                        </p:attrNameLst>
                                      </p:cBhvr>
                                      <p:tavLst>
                                        <p:tav tm="0">
                                          <p:val>
                                            <p:strVal val="1+#ppt_w/2"/>
                                          </p:val>
                                        </p:tav>
                                        <p:tav tm="100000">
                                          <p:val>
                                            <p:strVal val="#ppt_x"/>
                                          </p:val>
                                        </p:tav>
                                      </p:tavLst>
                                    </p:anim>
                                    <p:anim calcmode="lin" valueType="num">
                                      <p:cBhvr additive="base">
                                        <p:cTn id="63" dur="500" fill="hold"/>
                                        <p:tgtEl>
                                          <p:spTgt spid="81"/>
                                        </p:tgtEl>
                                        <p:attrNameLst>
                                          <p:attrName>ppt_y</p:attrName>
                                        </p:attrNameLst>
                                      </p:cBhvr>
                                      <p:tavLst>
                                        <p:tav tm="0">
                                          <p:val>
                                            <p:strVal val="#ppt_y"/>
                                          </p:val>
                                        </p:tav>
                                        <p:tav tm="100000">
                                          <p:val>
                                            <p:strVal val="#ppt_y"/>
                                          </p:val>
                                        </p:tav>
                                      </p:tavLst>
                                    </p:anim>
                                  </p:childTnLst>
                                </p:cTn>
                              </p:par>
                              <p:par>
                                <p:cTn id="64" presetID="2" presetClass="entr" presetSubtype="2" fill="hold" nodeType="withEffect">
                                  <p:stCondLst>
                                    <p:cond delay="0"/>
                                  </p:stCondLst>
                                  <p:childTnLst>
                                    <p:set>
                                      <p:cBhvr>
                                        <p:cTn id="65" dur="1" fill="hold">
                                          <p:stCondLst>
                                            <p:cond delay="0"/>
                                          </p:stCondLst>
                                        </p:cTn>
                                        <p:tgtEl>
                                          <p:spTgt spid="86"/>
                                        </p:tgtEl>
                                        <p:attrNameLst>
                                          <p:attrName>style.visibility</p:attrName>
                                        </p:attrNameLst>
                                      </p:cBhvr>
                                      <p:to>
                                        <p:strVal val="visible"/>
                                      </p:to>
                                    </p:set>
                                    <p:anim calcmode="lin" valueType="num">
                                      <p:cBhvr additive="base">
                                        <p:cTn id="66" dur="500" fill="hold"/>
                                        <p:tgtEl>
                                          <p:spTgt spid="86"/>
                                        </p:tgtEl>
                                        <p:attrNameLst>
                                          <p:attrName>ppt_x</p:attrName>
                                        </p:attrNameLst>
                                      </p:cBhvr>
                                      <p:tavLst>
                                        <p:tav tm="0">
                                          <p:val>
                                            <p:strVal val="1+#ppt_w/2"/>
                                          </p:val>
                                        </p:tav>
                                        <p:tav tm="100000">
                                          <p:val>
                                            <p:strVal val="#ppt_x"/>
                                          </p:val>
                                        </p:tav>
                                      </p:tavLst>
                                    </p:anim>
                                    <p:anim calcmode="lin" valueType="num">
                                      <p:cBhvr additive="base">
                                        <p:cTn id="67" dur="500" fill="hold"/>
                                        <p:tgtEl>
                                          <p:spTgt spid="86"/>
                                        </p:tgtEl>
                                        <p:attrNameLst>
                                          <p:attrName>ppt_y</p:attrName>
                                        </p:attrNameLst>
                                      </p:cBhvr>
                                      <p:tavLst>
                                        <p:tav tm="0">
                                          <p:val>
                                            <p:strVal val="#ppt_y"/>
                                          </p:val>
                                        </p:tav>
                                        <p:tav tm="100000">
                                          <p:val>
                                            <p:strVal val="#ppt_y"/>
                                          </p:val>
                                        </p:tav>
                                      </p:tavLst>
                                    </p:anim>
                                  </p:childTnLst>
                                </p:cTn>
                              </p:par>
                              <p:par>
                                <p:cTn id="68" presetID="2" presetClass="entr" presetSubtype="2" fill="hold" nodeType="withEffect">
                                  <p:stCondLst>
                                    <p:cond delay="0"/>
                                  </p:stCondLst>
                                  <p:childTnLst>
                                    <p:set>
                                      <p:cBhvr>
                                        <p:cTn id="69" dur="1" fill="hold">
                                          <p:stCondLst>
                                            <p:cond delay="0"/>
                                          </p:stCondLst>
                                        </p:cTn>
                                        <p:tgtEl>
                                          <p:spTgt spid="91"/>
                                        </p:tgtEl>
                                        <p:attrNameLst>
                                          <p:attrName>style.visibility</p:attrName>
                                        </p:attrNameLst>
                                      </p:cBhvr>
                                      <p:to>
                                        <p:strVal val="visible"/>
                                      </p:to>
                                    </p:set>
                                    <p:anim calcmode="lin" valueType="num">
                                      <p:cBhvr additive="base">
                                        <p:cTn id="70" dur="500" fill="hold"/>
                                        <p:tgtEl>
                                          <p:spTgt spid="91"/>
                                        </p:tgtEl>
                                        <p:attrNameLst>
                                          <p:attrName>ppt_x</p:attrName>
                                        </p:attrNameLst>
                                      </p:cBhvr>
                                      <p:tavLst>
                                        <p:tav tm="0">
                                          <p:val>
                                            <p:strVal val="1+#ppt_w/2"/>
                                          </p:val>
                                        </p:tav>
                                        <p:tav tm="100000">
                                          <p:val>
                                            <p:strVal val="#ppt_x"/>
                                          </p:val>
                                        </p:tav>
                                      </p:tavLst>
                                    </p:anim>
                                    <p:anim calcmode="lin" valueType="num">
                                      <p:cBhvr additive="base">
                                        <p:cTn id="71" dur="500" fill="hold"/>
                                        <p:tgtEl>
                                          <p:spTgt spid="91"/>
                                        </p:tgtEl>
                                        <p:attrNameLst>
                                          <p:attrName>ppt_y</p:attrName>
                                        </p:attrNameLst>
                                      </p:cBhvr>
                                      <p:tavLst>
                                        <p:tav tm="0">
                                          <p:val>
                                            <p:strVal val="#ppt_y"/>
                                          </p:val>
                                        </p:tav>
                                        <p:tav tm="100000">
                                          <p:val>
                                            <p:strVal val="#ppt_y"/>
                                          </p:val>
                                        </p:tav>
                                      </p:tavLst>
                                    </p:anim>
                                  </p:childTnLst>
                                </p:cTn>
                              </p:par>
                              <p:par>
                                <p:cTn id="72" presetID="2" presetClass="entr" presetSubtype="2" fill="hold" nodeType="withEffect">
                                  <p:stCondLst>
                                    <p:cond delay="0"/>
                                  </p:stCondLst>
                                  <p:childTnLst>
                                    <p:set>
                                      <p:cBhvr>
                                        <p:cTn id="73" dur="1" fill="hold">
                                          <p:stCondLst>
                                            <p:cond delay="0"/>
                                          </p:stCondLst>
                                        </p:cTn>
                                        <p:tgtEl>
                                          <p:spTgt spid="96"/>
                                        </p:tgtEl>
                                        <p:attrNameLst>
                                          <p:attrName>style.visibility</p:attrName>
                                        </p:attrNameLst>
                                      </p:cBhvr>
                                      <p:to>
                                        <p:strVal val="visible"/>
                                      </p:to>
                                    </p:set>
                                    <p:anim calcmode="lin" valueType="num">
                                      <p:cBhvr additive="base">
                                        <p:cTn id="74" dur="500" fill="hold"/>
                                        <p:tgtEl>
                                          <p:spTgt spid="96"/>
                                        </p:tgtEl>
                                        <p:attrNameLst>
                                          <p:attrName>ppt_x</p:attrName>
                                        </p:attrNameLst>
                                      </p:cBhvr>
                                      <p:tavLst>
                                        <p:tav tm="0">
                                          <p:val>
                                            <p:strVal val="1+#ppt_w/2"/>
                                          </p:val>
                                        </p:tav>
                                        <p:tav tm="100000">
                                          <p:val>
                                            <p:strVal val="#ppt_x"/>
                                          </p:val>
                                        </p:tav>
                                      </p:tavLst>
                                    </p:anim>
                                    <p:anim calcmode="lin" valueType="num">
                                      <p:cBhvr additive="base">
                                        <p:cTn id="75" dur="500" fill="hold"/>
                                        <p:tgtEl>
                                          <p:spTgt spid="96"/>
                                        </p:tgtEl>
                                        <p:attrNameLst>
                                          <p:attrName>ppt_y</p:attrName>
                                        </p:attrNameLst>
                                      </p:cBhvr>
                                      <p:tavLst>
                                        <p:tav tm="0">
                                          <p:val>
                                            <p:strVal val="#ppt_y"/>
                                          </p:val>
                                        </p:tav>
                                        <p:tav tm="100000">
                                          <p:val>
                                            <p:strVal val="#ppt_y"/>
                                          </p:val>
                                        </p:tav>
                                      </p:tavLst>
                                    </p:anim>
                                  </p:childTnLst>
                                </p:cTn>
                              </p:par>
                              <p:par>
                                <p:cTn id="76" presetID="2" presetClass="entr" presetSubtype="2" fill="hold" nodeType="withEffect">
                                  <p:stCondLst>
                                    <p:cond delay="0"/>
                                  </p:stCondLst>
                                  <p:childTnLst>
                                    <p:set>
                                      <p:cBhvr>
                                        <p:cTn id="77" dur="1" fill="hold">
                                          <p:stCondLst>
                                            <p:cond delay="0"/>
                                          </p:stCondLst>
                                        </p:cTn>
                                        <p:tgtEl>
                                          <p:spTgt spid="37"/>
                                        </p:tgtEl>
                                        <p:attrNameLst>
                                          <p:attrName>style.visibility</p:attrName>
                                        </p:attrNameLst>
                                      </p:cBhvr>
                                      <p:to>
                                        <p:strVal val="visible"/>
                                      </p:to>
                                    </p:set>
                                    <p:anim calcmode="lin" valueType="num">
                                      <p:cBhvr additive="base">
                                        <p:cTn id="78" dur="500" fill="hold"/>
                                        <p:tgtEl>
                                          <p:spTgt spid="37"/>
                                        </p:tgtEl>
                                        <p:attrNameLst>
                                          <p:attrName>ppt_x</p:attrName>
                                        </p:attrNameLst>
                                      </p:cBhvr>
                                      <p:tavLst>
                                        <p:tav tm="0">
                                          <p:val>
                                            <p:strVal val="1+#ppt_w/2"/>
                                          </p:val>
                                        </p:tav>
                                        <p:tav tm="100000">
                                          <p:val>
                                            <p:strVal val="#ppt_x"/>
                                          </p:val>
                                        </p:tav>
                                      </p:tavLst>
                                    </p:anim>
                                    <p:anim calcmode="lin" valueType="num">
                                      <p:cBhvr additive="base">
                                        <p:cTn id="79" dur="500" fill="hold"/>
                                        <p:tgtEl>
                                          <p:spTgt spid="37"/>
                                        </p:tgtEl>
                                        <p:attrNameLst>
                                          <p:attrName>ppt_y</p:attrName>
                                        </p:attrNameLst>
                                      </p:cBhvr>
                                      <p:tavLst>
                                        <p:tav tm="0">
                                          <p:val>
                                            <p:strVal val="#ppt_y"/>
                                          </p:val>
                                        </p:tav>
                                        <p:tav tm="100000">
                                          <p:val>
                                            <p:strVal val="#ppt_y"/>
                                          </p:val>
                                        </p:tav>
                                      </p:tavLst>
                                    </p:anim>
                                  </p:childTnLst>
                                </p:cTn>
                              </p:par>
                              <p:par>
                                <p:cTn id="80" presetID="53" presetClass="entr" presetSubtype="528" fill="hold" grpId="0" nodeType="withEffect">
                                  <p:stCondLst>
                                    <p:cond delay="0"/>
                                  </p:stCondLst>
                                  <p:childTnLst>
                                    <p:set>
                                      <p:cBhvr>
                                        <p:cTn id="81" dur="1" fill="hold">
                                          <p:stCondLst>
                                            <p:cond delay="0"/>
                                          </p:stCondLst>
                                        </p:cTn>
                                        <p:tgtEl>
                                          <p:spTgt spid="40"/>
                                        </p:tgtEl>
                                        <p:attrNameLst>
                                          <p:attrName>style.visibility</p:attrName>
                                        </p:attrNameLst>
                                      </p:cBhvr>
                                      <p:to>
                                        <p:strVal val="visible"/>
                                      </p:to>
                                    </p:set>
                                    <p:anim calcmode="lin" valueType="num">
                                      <p:cBhvr>
                                        <p:cTn id="82" dur="500" fill="hold"/>
                                        <p:tgtEl>
                                          <p:spTgt spid="40"/>
                                        </p:tgtEl>
                                        <p:attrNameLst>
                                          <p:attrName>ppt_w</p:attrName>
                                        </p:attrNameLst>
                                      </p:cBhvr>
                                      <p:tavLst>
                                        <p:tav tm="0">
                                          <p:val>
                                            <p:fltVal val="0"/>
                                          </p:val>
                                        </p:tav>
                                        <p:tav tm="100000">
                                          <p:val>
                                            <p:strVal val="#ppt_w"/>
                                          </p:val>
                                        </p:tav>
                                      </p:tavLst>
                                    </p:anim>
                                    <p:anim calcmode="lin" valueType="num">
                                      <p:cBhvr>
                                        <p:cTn id="83" dur="500" fill="hold"/>
                                        <p:tgtEl>
                                          <p:spTgt spid="40"/>
                                        </p:tgtEl>
                                        <p:attrNameLst>
                                          <p:attrName>ppt_h</p:attrName>
                                        </p:attrNameLst>
                                      </p:cBhvr>
                                      <p:tavLst>
                                        <p:tav tm="0">
                                          <p:val>
                                            <p:fltVal val="0"/>
                                          </p:val>
                                        </p:tav>
                                        <p:tav tm="100000">
                                          <p:val>
                                            <p:strVal val="#ppt_h"/>
                                          </p:val>
                                        </p:tav>
                                      </p:tavLst>
                                    </p:anim>
                                    <p:animEffect transition="in" filter="fade">
                                      <p:cBhvr>
                                        <p:cTn id="84" dur="500"/>
                                        <p:tgtEl>
                                          <p:spTgt spid="40"/>
                                        </p:tgtEl>
                                      </p:cBhvr>
                                    </p:animEffect>
                                    <p:anim calcmode="lin" valueType="num">
                                      <p:cBhvr>
                                        <p:cTn id="85" dur="500" fill="hold"/>
                                        <p:tgtEl>
                                          <p:spTgt spid="40"/>
                                        </p:tgtEl>
                                        <p:attrNameLst>
                                          <p:attrName>ppt_x</p:attrName>
                                        </p:attrNameLst>
                                      </p:cBhvr>
                                      <p:tavLst>
                                        <p:tav tm="0">
                                          <p:val>
                                            <p:fltVal val="0.5"/>
                                          </p:val>
                                        </p:tav>
                                        <p:tav tm="100000">
                                          <p:val>
                                            <p:strVal val="#ppt_x"/>
                                          </p:val>
                                        </p:tav>
                                      </p:tavLst>
                                    </p:anim>
                                    <p:anim calcmode="lin" valueType="num">
                                      <p:cBhvr>
                                        <p:cTn id="86" dur="500" fill="hold"/>
                                        <p:tgtEl>
                                          <p:spTgt spid="40"/>
                                        </p:tgtEl>
                                        <p:attrNameLst>
                                          <p:attrName>ppt_y</p:attrName>
                                        </p:attrNameLst>
                                      </p:cBhvr>
                                      <p:tavLst>
                                        <p:tav tm="0">
                                          <p:val>
                                            <p:fltVal val="0.5"/>
                                          </p:val>
                                        </p:tav>
                                        <p:tav tm="100000">
                                          <p:val>
                                            <p:strVal val="#ppt_y"/>
                                          </p:val>
                                        </p:tav>
                                      </p:tavLst>
                                    </p:anim>
                                  </p:childTnLst>
                                </p:cTn>
                              </p:par>
                              <p:par>
                                <p:cTn id="87" presetID="16" presetClass="entr" presetSubtype="42" fill="hold" nodeType="withEffect">
                                  <p:stCondLst>
                                    <p:cond delay="0"/>
                                  </p:stCondLst>
                                  <p:childTnLst>
                                    <p:set>
                                      <p:cBhvr>
                                        <p:cTn id="88" dur="1" fill="hold">
                                          <p:stCondLst>
                                            <p:cond delay="0"/>
                                          </p:stCondLst>
                                        </p:cTn>
                                        <p:tgtEl>
                                          <p:spTgt spid="41"/>
                                        </p:tgtEl>
                                        <p:attrNameLst>
                                          <p:attrName>style.visibility</p:attrName>
                                        </p:attrNameLst>
                                      </p:cBhvr>
                                      <p:to>
                                        <p:strVal val="visible"/>
                                      </p:to>
                                    </p:set>
                                    <p:animEffect transition="in" filter="barn(outHorizontal)">
                                      <p:cBhvr>
                                        <p:cTn id="89" dur="500"/>
                                        <p:tgtEl>
                                          <p:spTgt spid="41"/>
                                        </p:tgtEl>
                                      </p:cBhvr>
                                    </p:animEffect>
                                  </p:childTnLst>
                                </p:cTn>
                              </p:par>
                              <p:par>
                                <p:cTn id="90" presetID="2" presetClass="entr" presetSubtype="2" fill="hold" nodeType="withEffect">
                                  <p:stCondLst>
                                    <p:cond delay="0"/>
                                  </p:stCondLst>
                                  <p:childTnLst>
                                    <p:set>
                                      <p:cBhvr>
                                        <p:cTn id="91" dur="1" fill="hold">
                                          <p:stCondLst>
                                            <p:cond delay="0"/>
                                          </p:stCondLst>
                                        </p:cTn>
                                        <p:tgtEl>
                                          <p:spTgt spid="45"/>
                                        </p:tgtEl>
                                        <p:attrNameLst>
                                          <p:attrName>style.visibility</p:attrName>
                                        </p:attrNameLst>
                                      </p:cBhvr>
                                      <p:to>
                                        <p:strVal val="visible"/>
                                      </p:to>
                                    </p:set>
                                    <p:anim calcmode="lin" valueType="num">
                                      <p:cBhvr additive="base">
                                        <p:cTn id="92" dur="500" fill="hold"/>
                                        <p:tgtEl>
                                          <p:spTgt spid="45"/>
                                        </p:tgtEl>
                                        <p:attrNameLst>
                                          <p:attrName>ppt_x</p:attrName>
                                        </p:attrNameLst>
                                      </p:cBhvr>
                                      <p:tavLst>
                                        <p:tav tm="0">
                                          <p:val>
                                            <p:strVal val="1+#ppt_w/2"/>
                                          </p:val>
                                        </p:tav>
                                        <p:tav tm="100000">
                                          <p:val>
                                            <p:strVal val="#ppt_x"/>
                                          </p:val>
                                        </p:tav>
                                      </p:tavLst>
                                    </p:anim>
                                    <p:anim calcmode="lin" valueType="num">
                                      <p:cBhvr additive="base">
                                        <p:cTn id="93"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p:bldP spid="84" grpId="0"/>
      <p:bldP spid="89" grpId="0"/>
      <p:bldP spid="94" grpId="0"/>
      <p:bldP spid="4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03</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1682750" y="3435350"/>
            <a:ext cx="8413115" cy="829945"/>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项目设计文档</a:t>
            </a: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项目设计文档</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总体设计文档</a:t>
            </a:r>
            <a:endParaRPr lang="zh-CN" altLang="en-US" sz="1200" dirty="0"/>
          </a:p>
        </p:txBody>
      </p:sp>
      <p:pic>
        <p:nvPicPr>
          <p:cNvPr id="5" name="图片 4"/>
          <p:cNvPicPr>
            <a:picLocks noChangeAspect="1"/>
          </p:cNvPicPr>
          <p:nvPr/>
        </p:nvPicPr>
        <p:blipFill rotWithShape="1">
          <a:blip r:embed="rId6"/>
          <a:srcRect l="28959" t="16381" r="29722" b="3442"/>
          <a:stretch>
            <a:fillRect/>
          </a:stretch>
        </p:blipFill>
        <p:spPr>
          <a:xfrm>
            <a:off x="5655734" y="1227666"/>
            <a:ext cx="5037667" cy="5350934"/>
          </a:xfrm>
          <a:prstGeom prst="rect">
            <a:avLst/>
          </a:prstGeom>
        </p:spPr>
      </p:pic>
      <p:graphicFrame>
        <p:nvGraphicFramePr>
          <p:cNvPr id="7" name="表格 6"/>
          <p:cNvGraphicFramePr>
            <a:graphicFrameLocks noGrp="1"/>
          </p:cNvGraphicFramePr>
          <p:nvPr/>
        </p:nvGraphicFramePr>
        <p:xfrm>
          <a:off x="674794" y="2247759"/>
          <a:ext cx="4667673" cy="2880360"/>
        </p:xfrm>
        <a:graphic>
          <a:graphicData uri="http://schemas.openxmlformats.org/drawingml/2006/table">
            <a:tbl>
              <a:tblPr>
                <a:tableStyleId>{5C22544A-7EE6-4342-B048-85BDC9FD1C3A}</a:tableStyleId>
              </a:tblPr>
              <a:tblGrid>
                <a:gridCol w="741259"/>
                <a:gridCol w="847800"/>
                <a:gridCol w="447771"/>
                <a:gridCol w="1093044"/>
                <a:gridCol w="1537799"/>
              </a:tblGrid>
              <a:tr h="686602">
                <a:tc>
                  <a:txBody>
                    <a:bodyPr/>
                    <a:lstStyle/>
                    <a:p>
                      <a:pPr algn="just">
                        <a:lnSpc>
                          <a:spcPct val="150000"/>
                        </a:lnSpc>
                        <a:spcAft>
                          <a:spcPts val="0"/>
                        </a:spcAft>
                      </a:pPr>
                      <a:r>
                        <a:rPr lang="zh-CN" sz="1800" kern="100">
                          <a:effectLst/>
                        </a:rPr>
                        <a:t>版本</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Bef>
                          <a:spcPts val="600"/>
                        </a:spcBef>
                        <a:spcAft>
                          <a:spcPts val="0"/>
                        </a:spcAft>
                        <a:tabLst>
                          <a:tab pos="5486400" algn="ctr"/>
                          <a:tab pos="266700" algn="l"/>
                        </a:tabLst>
                      </a:pPr>
                      <a:r>
                        <a:rPr lang="zh-CN" sz="1800" kern="100">
                          <a:effectLst/>
                        </a:rPr>
                        <a:t>日期</a:t>
                      </a:r>
                      <a:endParaRPr lang="zh-CN" sz="1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Bef>
                          <a:spcPts val="600"/>
                        </a:spcBef>
                        <a:spcAft>
                          <a:spcPts val="0"/>
                        </a:spcAft>
                        <a:tabLst>
                          <a:tab pos="5486400" algn="ctr"/>
                          <a:tab pos="266700" algn="l"/>
                        </a:tabLst>
                      </a:pPr>
                      <a:r>
                        <a:rPr lang="en-US" sz="1800" kern="100">
                          <a:effectLst/>
                        </a:rPr>
                        <a:t>AMD</a:t>
                      </a:r>
                      <a:endParaRPr lang="zh-CN" sz="1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Bef>
                          <a:spcPts val="600"/>
                        </a:spcBef>
                        <a:spcAft>
                          <a:spcPts val="0"/>
                        </a:spcAft>
                        <a:tabLst>
                          <a:tab pos="5486400" algn="ctr"/>
                          <a:tab pos="266700" algn="l"/>
                        </a:tabLst>
                      </a:pPr>
                      <a:r>
                        <a:rPr lang="zh-CN" sz="1800" kern="100">
                          <a:effectLst/>
                        </a:rPr>
                        <a:t>修订者</a:t>
                      </a:r>
                      <a:endParaRPr lang="zh-CN" sz="1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Bef>
                          <a:spcPts val="600"/>
                        </a:spcBef>
                        <a:spcAft>
                          <a:spcPts val="0"/>
                        </a:spcAft>
                        <a:tabLst>
                          <a:tab pos="5486400" algn="ctr"/>
                          <a:tab pos="266700" algn="l"/>
                        </a:tabLst>
                      </a:pPr>
                      <a:r>
                        <a:rPr lang="zh-CN" sz="1800" kern="100">
                          <a:effectLst/>
                        </a:rPr>
                        <a:t>说明</a:t>
                      </a:r>
                      <a:endParaRPr lang="zh-CN" sz="1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684473">
                <a:tc>
                  <a:txBody>
                    <a:bodyPr/>
                    <a:lstStyle/>
                    <a:p>
                      <a:pPr algn="just">
                        <a:lnSpc>
                          <a:spcPct val="150000"/>
                        </a:lnSpc>
                        <a:spcAft>
                          <a:spcPts val="0"/>
                        </a:spcAft>
                      </a:pPr>
                      <a:r>
                        <a:rPr lang="zh-CN" sz="1800" kern="100">
                          <a:effectLst/>
                        </a:rPr>
                        <a:t>第</a:t>
                      </a:r>
                      <a:r>
                        <a:rPr lang="en-US" sz="1800" kern="100">
                          <a:effectLst/>
                        </a:rPr>
                        <a:t>0.1</a:t>
                      </a:r>
                      <a:r>
                        <a:rPr lang="zh-CN" sz="1800" kern="100">
                          <a:effectLst/>
                        </a:rPr>
                        <a:t>版</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11</a:t>
                      </a:r>
                      <a:r>
                        <a:rPr lang="zh-CN" sz="1800" kern="100">
                          <a:effectLst/>
                        </a:rPr>
                        <a:t>月</a:t>
                      </a:r>
                      <a:r>
                        <a:rPr lang="en-US" sz="1800" kern="100">
                          <a:effectLst/>
                        </a:rPr>
                        <a:t>26</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A</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李磊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新建发布</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684473">
                <a:tc>
                  <a:txBody>
                    <a:bodyPr/>
                    <a:lstStyle/>
                    <a:p>
                      <a:pPr algn="just">
                        <a:lnSpc>
                          <a:spcPct val="150000"/>
                        </a:lnSpc>
                        <a:spcAft>
                          <a:spcPts val="0"/>
                        </a:spcAft>
                      </a:pPr>
                      <a:r>
                        <a:rPr lang="zh-CN" sz="1800" kern="100">
                          <a:effectLst/>
                        </a:rPr>
                        <a:t>第</a:t>
                      </a:r>
                      <a:r>
                        <a:rPr lang="en-US" sz="1800" kern="100">
                          <a:effectLst/>
                        </a:rPr>
                        <a:t>1.0</a:t>
                      </a:r>
                      <a:r>
                        <a:rPr lang="zh-CN" sz="1800" kern="100">
                          <a:effectLst/>
                        </a:rPr>
                        <a:t>版</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12</a:t>
                      </a:r>
                      <a:r>
                        <a:rPr lang="zh-CN" sz="1800" kern="100">
                          <a:effectLst/>
                        </a:rPr>
                        <a:t>月</a:t>
                      </a:r>
                      <a:r>
                        <a:rPr lang="en-US" sz="1800" kern="100">
                          <a:effectLst/>
                        </a:rPr>
                        <a:t>23</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M</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李磊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正式发布</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bl>
          </a:graphicData>
        </a:graphic>
      </p:graphicFrame>
    </p:spTree>
  </p:cSld>
  <p:clrMapOvr>
    <a:masterClrMapping/>
  </p:clrMapOvr>
  <p:transition spd="slow" advTm="3000">
    <p:push dir="u"/>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项目设计文档</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en-US" altLang="zh-CN" sz="2400" b="1" dirty="0" smtClean="0">
                <a:latin typeface="+mn-ea"/>
              </a:rPr>
              <a:t>HIPO</a:t>
            </a:r>
            <a:r>
              <a:rPr lang="zh-CN" altLang="en-US" sz="2400" b="1" dirty="0">
                <a:latin typeface="+mn-ea"/>
              </a:rPr>
              <a:t>图</a:t>
            </a:r>
            <a:endParaRPr lang="zh-CN" altLang="en-US" sz="1200" dirty="0"/>
          </a:p>
        </p:txBody>
      </p:sp>
      <p:pic>
        <p:nvPicPr>
          <p:cNvPr id="2" name="图片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98083" y="2099733"/>
            <a:ext cx="9029700" cy="3962400"/>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项目设计文档</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详细设计文档</a:t>
            </a:r>
            <a:endParaRPr lang="zh-CN" altLang="en-US" sz="1200" dirty="0"/>
          </a:p>
        </p:txBody>
      </p:sp>
      <p:pic>
        <p:nvPicPr>
          <p:cNvPr id="2" name="图片 1"/>
          <p:cNvPicPr>
            <a:picLocks noChangeAspect="1"/>
          </p:cNvPicPr>
          <p:nvPr/>
        </p:nvPicPr>
        <p:blipFill rotWithShape="1">
          <a:blip r:embed="rId6"/>
          <a:srcRect l="29028" t="15493" r="29861" b="3948"/>
          <a:stretch>
            <a:fillRect/>
          </a:stretch>
        </p:blipFill>
        <p:spPr>
          <a:xfrm>
            <a:off x="6097952" y="953863"/>
            <a:ext cx="5391314" cy="5782913"/>
          </a:xfrm>
          <a:prstGeom prst="rect">
            <a:avLst/>
          </a:prstGeom>
        </p:spPr>
      </p:pic>
      <p:graphicFrame>
        <p:nvGraphicFramePr>
          <p:cNvPr id="4" name="表格 3"/>
          <p:cNvGraphicFramePr>
            <a:graphicFrameLocks noGrp="1"/>
          </p:cNvGraphicFramePr>
          <p:nvPr>
            <p:extLst>
              <p:ext uri="{D42A27DB-BD31-4B8C-83A1-F6EECF244321}">
                <p14:modId xmlns:p14="http://schemas.microsoft.com/office/powerpoint/2010/main" val="1578961491"/>
              </p:ext>
            </p:extLst>
          </p:nvPr>
        </p:nvGraphicFramePr>
        <p:xfrm>
          <a:off x="127000" y="1977671"/>
          <a:ext cx="5877819" cy="3352800"/>
        </p:xfrm>
        <a:graphic>
          <a:graphicData uri="http://schemas.openxmlformats.org/drawingml/2006/table">
            <a:tbl>
              <a:tblPr>
                <a:tableStyleId>{5C22544A-7EE6-4342-B048-85BDC9FD1C3A}</a:tableStyleId>
              </a:tblPr>
              <a:tblGrid>
                <a:gridCol w="1480835"/>
                <a:gridCol w="1481525"/>
                <a:gridCol w="1481525"/>
                <a:gridCol w="1433934"/>
              </a:tblGrid>
              <a:tr h="0">
                <a:tc>
                  <a:txBody>
                    <a:bodyPr/>
                    <a:lstStyle/>
                    <a:p>
                      <a:pPr algn="just">
                        <a:spcAft>
                          <a:spcPts val="0"/>
                        </a:spcAft>
                        <a:tabLst>
                          <a:tab pos="5267960" algn="r"/>
                        </a:tabLst>
                      </a:pPr>
                      <a:r>
                        <a:rPr lang="zh-CN" sz="2000" kern="100" dirty="0">
                          <a:effectLst/>
                        </a:rPr>
                        <a:t>版本号</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zh-CN" sz="2000" kern="100">
                          <a:effectLst/>
                        </a:rPr>
                        <a:t>修改人员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zh-CN" sz="2000" kern="100">
                          <a:effectLst/>
                        </a:rPr>
                        <a:t>修改时间</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zh-CN" sz="2000" kern="100">
                          <a:effectLst/>
                        </a:rPr>
                        <a:t>备注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0">
                <a:tc>
                  <a:txBody>
                    <a:bodyPr/>
                    <a:lstStyle/>
                    <a:p>
                      <a:pPr algn="just">
                        <a:spcAft>
                          <a:spcPts val="0"/>
                        </a:spcAft>
                        <a:tabLst>
                          <a:tab pos="5267960" algn="r"/>
                        </a:tabLst>
                      </a:pPr>
                      <a:r>
                        <a:rPr lang="en-US" sz="2000" kern="100">
                          <a:effectLst/>
                        </a:rPr>
                        <a:t>0.1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G01</a:t>
                      </a:r>
                      <a:r>
                        <a:rPr lang="zh-CN" sz="2000" kern="100">
                          <a:effectLst/>
                        </a:rPr>
                        <a:t>全组</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2020.12.11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zh-CN" sz="2000" kern="100">
                          <a:effectLst/>
                        </a:rPr>
                        <a:t>初步编写</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0">
                <a:tc>
                  <a:txBody>
                    <a:bodyPr/>
                    <a:lstStyle/>
                    <a:p>
                      <a:pPr algn="just">
                        <a:spcAft>
                          <a:spcPts val="0"/>
                        </a:spcAft>
                        <a:tabLst>
                          <a:tab pos="5267960" algn="r"/>
                        </a:tabLst>
                      </a:pPr>
                      <a:r>
                        <a:rPr lang="en-US" sz="2000" kern="100">
                          <a:effectLst/>
                        </a:rPr>
                        <a:t>1.0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G01</a:t>
                      </a:r>
                      <a:r>
                        <a:rPr lang="zh-CN" sz="2000" kern="100">
                          <a:effectLst/>
                        </a:rPr>
                        <a:t>全组</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2020.12.13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zh-CN" sz="2000" kern="100">
                          <a:effectLst/>
                        </a:rPr>
                        <a:t>正式发布</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0">
                <a:tc>
                  <a:txBody>
                    <a:bodyPr/>
                    <a:lstStyle/>
                    <a:p>
                      <a:pPr algn="just">
                        <a:spcAft>
                          <a:spcPts val="0"/>
                        </a:spcAft>
                        <a:tabLst>
                          <a:tab pos="5267960" algn="r"/>
                        </a:tabLst>
                      </a:pPr>
                      <a:r>
                        <a:rPr lang="en-US" sz="2000" kern="100">
                          <a:effectLst/>
                        </a:rPr>
                        <a:t>1.1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G01</a:t>
                      </a:r>
                      <a:r>
                        <a:rPr lang="zh-CN" sz="2000" kern="100">
                          <a:effectLst/>
                        </a:rPr>
                        <a:t>全组</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2020.12.20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zh-CN" sz="2000" kern="100">
                          <a:effectLst/>
                        </a:rPr>
                        <a:t>实现阶段修改</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0">
                <a:tc>
                  <a:txBody>
                    <a:bodyPr/>
                    <a:lstStyle/>
                    <a:p>
                      <a:pPr algn="just">
                        <a:spcAft>
                          <a:spcPts val="0"/>
                        </a:spcAft>
                        <a:tabLst>
                          <a:tab pos="5267960" algn="r"/>
                        </a:tabLst>
                      </a:pPr>
                      <a:r>
                        <a:rPr lang="en-US" sz="2000" kern="100">
                          <a:effectLst/>
                        </a:rPr>
                        <a:t>1.2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G01</a:t>
                      </a:r>
                      <a:r>
                        <a:rPr lang="zh-CN" sz="2000" kern="100">
                          <a:effectLst/>
                        </a:rPr>
                        <a:t>全组</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2020.1.9</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zh-CN" sz="2000" kern="100">
                          <a:effectLst/>
                        </a:rPr>
                        <a:t>实现阶段进度更新</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0">
                <a:tc>
                  <a:txBody>
                    <a:bodyPr/>
                    <a:lstStyle/>
                    <a:p>
                      <a:pPr algn="just">
                        <a:spcAft>
                          <a:spcPts val="0"/>
                        </a:spcAft>
                        <a:tabLst>
                          <a:tab pos="5267960" algn="r"/>
                        </a:tabLst>
                      </a:pPr>
                      <a:r>
                        <a:rPr lang="en-US" sz="2000" kern="100">
                          <a:effectLst/>
                        </a:rPr>
                        <a:t>1.3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G01</a:t>
                      </a:r>
                      <a:r>
                        <a:rPr lang="zh-CN" sz="2000" kern="100">
                          <a:effectLst/>
                        </a:rPr>
                        <a:t>全组</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a:effectLst/>
                        </a:rPr>
                        <a:t>2020.1.13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zh-CN" sz="2000" kern="100">
                          <a:effectLst/>
                        </a:rPr>
                        <a:t>实现阶段进度更新</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0">
                <a:tc>
                  <a:txBody>
                    <a:bodyPr/>
                    <a:lstStyle/>
                    <a:p>
                      <a:pPr algn="just">
                        <a:spcAft>
                          <a:spcPts val="0"/>
                        </a:spcAft>
                        <a:tabLst>
                          <a:tab pos="5267960" algn="r"/>
                        </a:tabLst>
                      </a:pPr>
                      <a:r>
                        <a:rPr lang="en-US" sz="2000" kern="100" dirty="0">
                          <a:effectLst/>
                        </a:rPr>
                        <a:t>1.4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dirty="0">
                          <a:effectLst/>
                        </a:rPr>
                        <a:t>G01</a:t>
                      </a:r>
                      <a:r>
                        <a:rPr lang="zh-CN" sz="2000" kern="100" dirty="0">
                          <a:effectLst/>
                        </a:rPr>
                        <a:t>全组</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en-US" sz="2000" kern="100" dirty="0">
                          <a:effectLst/>
                        </a:rPr>
                        <a:t>2020.1.13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tabLst>
                          <a:tab pos="5267960" algn="r"/>
                        </a:tabLst>
                      </a:pPr>
                      <a:r>
                        <a:rPr lang="zh-CN" sz="2000" kern="100" dirty="0">
                          <a:effectLst/>
                        </a:rPr>
                        <a:t>相关设计算法补充完毕</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Tree>
  </p:cSld>
  <p:clrMapOvr>
    <a:masterClrMapping/>
  </p:clrMapOvr>
  <p:transition spd="slow" advTm="3000">
    <p:push dir="u"/>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项目设计文档</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en-US" altLang="zh-CN" sz="2400" b="1" dirty="0" smtClean="0">
                <a:latin typeface="+mn-ea"/>
              </a:rPr>
              <a:t>PDL</a:t>
            </a:r>
            <a:endParaRPr lang="zh-CN" altLang="en-US" sz="1200" dirty="0"/>
          </a:p>
        </p:txBody>
      </p:sp>
      <p:pic>
        <p:nvPicPr>
          <p:cNvPr id="4" name="图片 3"/>
          <p:cNvPicPr>
            <a:picLocks noChangeAspect="1"/>
          </p:cNvPicPr>
          <p:nvPr/>
        </p:nvPicPr>
        <p:blipFill rotWithShape="1">
          <a:blip r:embed="rId6"/>
          <a:srcRect l="28820" t="16508" r="29861" b="16636"/>
          <a:stretch>
            <a:fillRect/>
          </a:stretch>
        </p:blipFill>
        <p:spPr>
          <a:xfrm>
            <a:off x="2567325" y="1168580"/>
            <a:ext cx="6129867" cy="5429310"/>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项目设计文档</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数据库设计文档</a:t>
            </a:r>
            <a:endParaRPr lang="zh-CN" altLang="en-US" sz="1200" dirty="0"/>
          </a:p>
        </p:txBody>
      </p:sp>
      <p:pic>
        <p:nvPicPr>
          <p:cNvPr id="4" name="图片 3"/>
          <p:cNvPicPr>
            <a:picLocks noChangeAspect="1"/>
          </p:cNvPicPr>
          <p:nvPr/>
        </p:nvPicPr>
        <p:blipFill rotWithShape="1">
          <a:blip r:embed="rId6"/>
          <a:srcRect l="29722" t="20440" r="30070" b="3696"/>
          <a:stretch>
            <a:fillRect/>
          </a:stretch>
        </p:blipFill>
        <p:spPr>
          <a:xfrm>
            <a:off x="7052733" y="953863"/>
            <a:ext cx="4902200" cy="5063066"/>
          </a:xfrm>
          <a:prstGeom prst="rect">
            <a:avLst/>
          </a:prstGeom>
        </p:spPr>
      </p:pic>
      <p:pic>
        <p:nvPicPr>
          <p:cNvPr id="11266" name="图片 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1937" y="2122020"/>
            <a:ext cx="6553200" cy="376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67" name="图片 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4442" y="2313238"/>
            <a:ext cx="6440695" cy="3703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68" name="图片 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52334" y="2112136"/>
            <a:ext cx="6155395" cy="3422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267"/>
                                        </p:tgtEl>
                                        <p:attrNameLst>
                                          <p:attrName>style.visibility</p:attrName>
                                        </p:attrNameLst>
                                      </p:cBhvr>
                                      <p:to>
                                        <p:strVal val="visible"/>
                                      </p:to>
                                    </p:set>
                                    <p:anim calcmode="lin" valueType="num">
                                      <p:cBhvr additive="base">
                                        <p:cTn id="7" dur="500" fill="hold"/>
                                        <p:tgtEl>
                                          <p:spTgt spid="11267"/>
                                        </p:tgtEl>
                                        <p:attrNameLst>
                                          <p:attrName>ppt_x</p:attrName>
                                        </p:attrNameLst>
                                      </p:cBhvr>
                                      <p:tavLst>
                                        <p:tav tm="0">
                                          <p:val>
                                            <p:strVal val="#ppt_x"/>
                                          </p:val>
                                        </p:tav>
                                        <p:tav tm="100000">
                                          <p:val>
                                            <p:strVal val="#ppt_x"/>
                                          </p:val>
                                        </p:tav>
                                      </p:tavLst>
                                    </p:anim>
                                    <p:anim calcmode="lin" valueType="num">
                                      <p:cBhvr additive="base">
                                        <p:cTn id="8"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268"/>
                                        </p:tgtEl>
                                        <p:attrNameLst>
                                          <p:attrName>style.visibility</p:attrName>
                                        </p:attrNameLst>
                                      </p:cBhvr>
                                      <p:to>
                                        <p:strVal val="visible"/>
                                      </p:to>
                                    </p:set>
                                    <p:anim calcmode="lin" valueType="num">
                                      <p:cBhvr additive="base">
                                        <p:cTn id="13" dur="500" fill="hold"/>
                                        <p:tgtEl>
                                          <p:spTgt spid="11268"/>
                                        </p:tgtEl>
                                        <p:attrNameLst>
                                          <p:attrName>ppt_x</p:attrName>
                                        </p:attrNameLst>
                                      </p:cBhvr>
                                      <p:tavLst>
                                        <p:tav tm="0">
                                          <p:val>
                                            <p:strVal val="#ppt_x"/>
                                          </p:val>
                                        </p:tav>
                                        <p:tav tm="100000">
                                          <p:val>
                                            <p:strVal val="#ppt_x"/>
                                          </p:val>
                                        </p:tav>
                                      </p:tavLst>
                                    </p:anim>
                                    <p:anim calcmode="lin" valueType="num">
                                      <p:cBhvr additive="base">
                                        <p:cTn id="14" dur="500" fill="hold"/>
                                        <p:tgtEl>
                                          <p:spTgt spid="1126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项目设计文档</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算法设计</a:t>
            </a:r>
            <a:endParaRPr lang="zh-CN" altLang="en-US" sz="1200" dirty="0"/>
          </a:p>
        </p:txBody>
      </p:sp>
      <p:sp>
        <p:nvSpPr>
          <p:cNvPr id="2" name="矩形 1"/>
          <p:cNvSpPr/>
          <p:nvPr/>
        </p:nvSpPr>
        <p:spPr>
          <a:xfrm>
            <a:off x="1033270" y="2033601"/>
            <a:ext cx="2031325" cy="369332"/>
          </a:xfrm>
          <a:prstGeom prst="rect">
            <a:avLst/>
          </a:prstGeom>
        </p:spPr>
        <p:txBody>
          <a:bodyPr wrap="none">
            <a:spAutoFit/>
          </a:bodyPr>
          <a:lstStyle/>
          <a:p>
            <a:r>
              <a:rPr lang="zh-CN" altLang="zh-CN" kern="100" dirty="0">
                <a:latin typeface="Calibri" panose="020F0502020204030204" pitchFamily="34" charset="0"/>
                <a:ea typeface="宋体" panose="02010600030101010101" pitchFamily="2" charset="-122"/>
                <a:cs typeface="Times New Roman" panose="02020603050405020304" pitchFamily="18" charset="0"/>
              </a:rPr>
              <a:t>论坛模块设计说明</a:t>
            </a:r>
            <a:endParaRPr lang="zh-CN" altLang="en-US" dirty="0"/>
          </a:p>
        </p:txBody>
      </p:sp>
      <p:sp>
        <p:nvSpPr>
          <p:cNvPr id="5" name="矩形 4"/>
          <p:cNvSpPr/>
          <p:nvPr/>
        </p:nvSpPr>
        <p:spPr>
          <a:xfrm>
            <a:off x="880533" y="2402933"/>
            <a:ext cx="4478867" cy="3113994"/>
          </a:xfrm>
          <a:prstGeom prst="rect">
            <a:avLst/>
          </a:prstGeom>
        </p:spPr>
        <p:txBody>
          <a:bodyPr wrap="square">
            <a:spAutoFit/>
          </a:bodyPr>
          <a:lstStyle/>
          <a:p>
            <a:pPr algn="just">
              <a:lnSpc>
                <a:spcPct val="173000"/>
              </a:lnSpc>
              <a:spcBef>
                <a:spcPts val="1300"/>
              </a:spcBef>
              <a:spcAft>
                <a:spcPts val="1300"/>
              </a:spcAft>
            </a:pPr>
            <a:r>
              <a:rPr lang="zh-CN" altLang="zh-CN" sz="2400" b="1" kern="100" dirty="0">
                <a:latin typeface="Arial" panose="020B0604020202020204" pitchFamily="34" charset="0"/>
                <a:ea typeface="黑体" panose="02010609060101010101" charset="-122"/>
                <a:cs typeface="Times New Roman" panose="02020603050405020304" pitchFamily="18" charset="0"/>
              </a:rPr>
              <a:t>算法</a:t>
            </a:r>
          </a:p>
          <a:p>
            <a:pPr indent="266700" algn="just">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详细说明：利用</a:t>
            </a:r>
            <a:r>
              <a:rPr lang="en-US" altLang="zh-CN" kern="100" dirty="0" err="1">
                <a:latin typeface="Calibri" panose="020F0502020204030204" pitchFamily="34" charset="0"/>
                <a:ea typeface="宋体" panose="02010600030101010101" pitchFamily="2" charset="-122"/>
                <a:cs typeface="Times New Roman" panose="02020603050405020304" pitchFamily="18" charset="0"/>
              </a:rPr>
              <a:t>discuz</a:t>
            </a:r>
            <a:r>
              <a:rPr lang="zh-CN" altLang="zh-CN" kern="100" dirty="0">
                <a:latin typeface="Calibri" panose="020F0502020204030204" pitchFamily="34" charset="0"/>
                <a:ea typeface="宋体" panose="02010600030101010101" pitchFamily="2" charset="-122"/>
                <a:cs typeface="Times New Roman" panose="02020603050405020304" pitchFamily="18" charset="0"/>
              </a:rPr>
              <a:t>快速搭建论坛框架生成相应要求的论坛前端</a:t>
            </a:r>
          </a:p>
          <a:p>
            <a:pPr indent="266700" algn="just">
              <a:spcAft>
                <a:spcPts val="0"/>
              </a:spcAft>
            </a:pPr>
            <a:r>
              <a:rPr lang="en-US" altLang="zh-CN" kern="100" dirty="0">
                <a:latin typeface="Calibri" panose="020F0502020204030204" pitchFamily="34" charset="0"/>
                <a:ea typeface="宋体" panose="02010600030101010101" pitchFamily="2" charset="-122"/>
                <a:cs typeface="Times New Roman" panose="02020603050405020304" pitchFamily="18" charset="0"/>
              </a:rPr>
              <a:t> </a:t>
            </a:r>
            <a:endParaRPr lang="zh-CN" altLang="zh-CN" kern="100" dirty="0">
              <a:latin typeface="Calibri" panose="020F0502020204030204" pitchFamily="34" charset="0"/>
              <a:ea typeface="宋体" panose="02010600030101010101" pitchFamily="2" charset="-122"/>
              <a:cs typeface="Times New Roman" panose="02020603050405020304" pitchFamily="18" charset="0"/>
            </a:endParaRPr>
          </a:p>
          <a:p>
            <a:pPr indent="266700" algn="just">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目前处于本地搭建，所以代码都还放置于本地端口当中，论坛所选的</a:t>
            </a:r>
            <a:r>
              <a:rPr lang="en-US" altLang="zh-CN" kern="100" dirty="0" err="1">
                <a:latin typeface="Calibri" panose="020F0502020204030204" pitchFamily="34" charset="0"/>
                <a:ea typeface="宋体" panose="02010600030101010101" pitchFamily="2" charset="-122"/>
                <a:cs typeface="Times New Roman" panose="02020603050405020304" pitchFamily="18" charset="0"/>
              </a:rPr>
              <a:t>discuzz</a:t>
            </a:r>
            <a:r>
              <a:rPr lang="zh-CN" altLang="zh-CN" kern="100" dirty="0">
                <a:latin typeface="Calibri" panose="020F0502020204030204" pitchFamily="34" charset="0"/>
                <a:ea typeface="宋体" panose="02010600030101010101" pitchFamily="2" charset="-122"/>
                <a:cs typeface="Times New Roman" panose="02020603050405020304" pitchFamily="18" charset="0"/>
              </a:rPr>
              <a:t>是要有正式的域名来搭建查看效果，所以目前先采用了</a:t>
            </a:r>
            <a:r>
              <a:rPr lang="en-US" altLang="zh-CN" kern="100" dirty="0" err="1">
                <a:latin typeface="Calibri" panose="020F0502020204030204" pitchFamily="34" charset="0"/>
                <a:ea typeface="宋体" panose="02010600030101010101" pitchFamily="2" charset="-122"/>
                <a:cs typeface="Times New Roman" panose="02020603050405020304" pitchFamily="18" charset="0"/>
              </a:rPr>
              <a:t>xampp</a:t>
            </a:r>
            <a:r>
              <a:rPr lang="zh-CN" altLang="zh-CN" kern="100" dirty="0">
                <a:latin typeface="Calibri" panose="020F0502020204030204" pitchFamily="34" charset="0"/>
                <a:ea typeface="宋体" panose="02010600030101010101" pitchFamily="2" charset="-122"/>
                <a:cs typeface="Times New Roman" panose="02020603050405020304" pitchFamily="18" charset="0"/>
              </a:rPr>
              <a:t>协助搭建本地的论坛，利用相关工具协助调整论坛样式；</a:t>
            </a:r>
            <a:endParaRPr lang="zh-CN" altLang="zh-CN"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0" name="矩形 9"/>
          <p:cNvSpPr/>
          <p:nvPr/>
        </p:nvSpPr>
        <p:spPr>
          <a:xfrm>
            <a:off x="5529262" y="1338130"/>
            <a:ext cx="2031325" cy="369332"/>
          </a:xfrm>
          <a:prstGeom prst="rect">
            <a:avLst/>
          </a:prstGeom>
        </p:spPr>
        <p:txBody>
          <a:bodyPr wrap="none">
            <a:spAutoFit/>
          </a:bodyPr>
          <a:lstStyle/>
          <a:p>
            <a:r>
              <a:rPr lang="zh-CN" altLang="zh-CN" kern="100" dirty="0">
                <a:latin typeface="Calibri" panose="020F0502020204030204" pitchFamily="34" charset="0"/>
                <a:ea typeface="宋体" panose="02010600030101010101" pitchFamily="2" charset="-122"/>
                <a:cs typeface="Times New Roman" panose="02020603050405020304" pitchFamily="18" charset="0"/>
              </a:rPr>
              <a:t>攻略模块设计说明</a:t>
            </a:r>
            <a:endParaRPr lang="zh-CN" altLang="en-US" dirty="0"/>
          </a:p>
        </p:txBody>
      </p:sp>
      <p:sp>
        <p:nvSpPr>
          <p:cNvPr id="11" name="矩形 10"/>
          <p:cNvSpPr/>
          <p:nvPr/>
        </p:nvSpPr>
        <p:spPr>
          <a:xfrm>
            <a:off x="5359400" y="1776527"/>
            <a:ext cx="6096000" cy="646331"/>
          </a:xfrm>
          <a:prstGeom prst="rect">
            <a:avLst/>
          </a:prstGeom>
        </p:spPr>
        <p:txBody>
          <a:bodyPr>
            <a:spAutoFit/>
          </a:bodyPr>
          <a:lstStyle/>
          <a:p>
            <a:pPr indent="266700" algn="just">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详细说明：利用</a:t>
            </a:r>
            <a:r>
              <a:rPr lang="en-US" altLang="zh-CN" kern="100" dirty="0">
                <a:latin typeface="Calibri" panose="020F0502020204030204" pitchFamily="34" charset="0"/>
                <a:ea typeface="宋体" panose="02010600030101010101" pitchFamily="2" charset="-122"/>
                <a:cs typeface="Times New Roman" panose="02020603050405020304" pitchFamily="18" charset="0"/>
              </a:rPr>
              <a:t>Vue.js</a:t>
            </a:r>
            <a:r>
              <a:rPr lang="zh-CN" altLang="zh-CN" kern="100" dirty="0">
                <a:latin typeface="Calibri" panose="020F0502020204030204" pitchFamily="34" charset="0"/>
                <a:ea typeface="宋体" panose="02010600030101010101" pitchFamily="2" charset="-122"/>
                <a:cs typeface="Times New Roman" panose="02020603050405020304" pitchFamily="18" charset="0"/>
              </a:rPr>
              <a:t>来构建前端框架，使用</a:t>
            </a:r>
            <a:r>
              <a:rPr lang="en-US" altLang="zh-CN" kern="100" dirty="0">
                <a:latin typeface="Calibri" panose="020F0502020204030204" pitchFamily="34" charset="0"/>
                <a:ea typeface="宋体" panose="02010600030101010101" pitchFamily="2" charset="-122"/>
                <a:cs typeface="Times New Roman" panose="02020603050405020304" pitchFamily="18" charset="0"/>
              </a:rPr>
              <a:t>MySQL</a:t>
            </a:r>
            <a:r>
              <a:rPr lang="zh-CN" altLang="zh-CN" kern="100" dirty="0">
                <a:latin typeface="Calibri" panose="020F0502020204030204" pitchFamily="34" charset="0"/>
                <a:ea typeface="宋体" panose="02010600030101010101" pitchFamily="2" charset="-122"/>
                <a:cs typeface="Times New Roman" panose="02020603050405020304" pitchFamily="18" charset="0"/>
              </a:rPr>
              <a:t>来与数据库交互。</a:t>
            </a:r>
            <a:endParaRPr lang="zh-CN" altLang="zh-CN"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2" name="矩形 11"/>
          <p:cNvSpPr/>
          <p:nvPr/>
        </p:nvSpPr>
        <p:spPr>
          <a:xfrm>
            <a:off x="5529262" y="2515561"/>
            <a:ext cx="2723823" cy="369332"/>
          </a:xfrm>
          <a:prstGeom prst="rect">
            <a:avLst/>
          </a:prstGeom>
        </p:spPr>
        <p:txBody>
          <a:bodyPr wrap="none">
            <a:spAutoFit/>
          </a:bodyPr>
          <a:lstStyle/>
          <a:p>
            <a:r>
              <a:rPr lang="zh-CN" altLang="zh-CN" kern="100" dirty="0">
                <a:latin typeface="Calibri" panose="020F0502020204030204" pitchFamily="34" charset="0"/>
                <a:ea typeface="宋体" panose="02010600030101010101" pitchFamily="2" charset="-122"/>
                <a:cs typeface="Times New Roman" panose="02020603050405020304" pitchFamily="18" charset="0"/>
              </a:rPr>
              <a:t>用户管理员模块设计说明</a:t>
            </a:r>
            <a:endParaRPr lang="zh-CN" altLang="en-US" dirty="0"/>
          </a:p>
        </p:txBody>
      </p:sp>
      <p:sp>
        <p:nvSpPr>
          <p:cNvPr id="14" name="Rectangle 7"/>
          <p:cNvSpPr>
            <a:spLocks noChangeArrowheads="1"/>
          </p:cNvSpPr>
          <p:nvPr/>
        </p:nvSpPr>
        <p:spPr bwMode="auto">
          <a:xfrm>
            <a:off x="5730018" y="2977596"/>
            <a:ext cx="5046133" cy="3785652"/>
          </a:xfrm>
          <a:prstGeom prst="rect">
            <a:avLst/>
          </a:prstGeom>
          <a:solidFill>
            <a:srgbClr val="01162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spAutoFit/>
          </a:bodyPr>
          <a:lstStyle>
            <a:lvl1pPr indent="266700" eaLnBrk="0" fontAlgn="base" hangingPunct="0">
              <a:spcBef>
                <a:spcPct val="0"/>
              </a:spcBef>
              <a:spcAft>
                <a:spcPct val="0"/>
              </a:spcAft>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defRPr>
                <a:solidFill>
                  <a:schemeClr val="tx1"/>
                </a:solidFill>
                <a:latin typeface="Arial" panose="020B0604020202020204" pitchFamily="34" charset="0"/>
              </a:defRPr>
            </a:lvl1pPr>
            <a:lvl2pPr eaLnBrk="0" fontAlgn="base" hangingPunct="0">
              <a:spcBef>
                <a:spcPct val="0"/>
              </a:spcBef>
              <a:spcAft>
                <a:spcPct val="0"/>
              </a:spcAft>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defRPr>
                <a:solidFill>
                  <a:schemeClr val="tx1"/>
                </a:solidFill>
                <a:latin typeface="Arial" panose="020B0604020202020204" pitchFamily="34" charset="0"/>
              </a:defRPr>
            </a:lvl2pPr>
            <a:lvl3pPr eaLnBrk="0" fontAlgn="base" hangingPunct="0">
              <a:spcBef>
                <a:spcPct val="0"/>
              </a:spcBef>
              <a:spcAft>
                <a:spcPct val="0"/>
              </a:spcAft>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defRPr>
                <a:solidFill>
                  <a:schemeClr val="tx1"/>
                </a:solidFill>
                <a:latin typeface="Arial" panose="020B0604020202020204" pitchFamily="34" charset="0"/>
              </a:defRPr>
            </a:lvl3pPr>
            <a:lvl4pPr eaLnBrk="0" fontAlgn="base" hangingPunct="0">
              <a:spcBef>
                <a:spcPct val="0"/>
              </a:spcBef>
              <a:spcAft>
                <a:spcPct val="0"/>
              </a:spcAft>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defRPr>
                <a:solidFill>
                  <a:schemeClr val="tx1"/>
                </a:solidFill>
                <a:latin typeface="Arial" panose="020B0604020202020204" pitchFamily="34" charset="0"/>
              </a:defRPr>
            </a:lvl4pPr>
            <a:lvl5pPr eaLnBrk="0" fontAlgn="base" hangingPunct="0">
              <a:spcBef>
                <a:spcPct val="0"/>
              </a:spcBef>
              <a:spcAft>
                <a:spcPct val="0"/>
              </a:spcAft>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defRPr>
                <a:solidFill>
                  <a:schemeClr val="tx1"/>
                </a:solidFill>
                <a:latin typeface="Arial" panose="020B0604020202020204" pitchFamily="34" charset="0"/>
              </a:defRPr>
            </a:lvl5pPr>
            <a:lvl6pPr eaLnBrk="0" fontAlgn="base" hangingPunct="0">
              <a:spcBef>
                <a:spcPct val="0"/>
              </a:spcBef>
              <a:spcAft>
                <a:spcPct val="0"/>
              </a:spcAft>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defRPr>
                <a:solidFill>
                  <a:schemeClr val="tx1"/>
                </a:solidFill>
                <a:latin typeface="Arial" panose="020B0604020202020204" pitchFamily="34" charset="0"/>
              </a:defRPr>
            </a:lvl6pPr>
            <a:lvl7pPr eaLnBrk="0" fontAlgn="base" hangingPunct="0">
              <a:spcBef>
                <a:spcPct val="0"/>
              </a:spcBef>
              <a:spcAft>
                <a:spcPct val="0"/>
              </a:spcAft>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defRPr>
                <a:solidFill>
                  <a:schemeClr val="tx1"/>
                </a:solidFill>
                <a:latin typeface="Arial" panose="020B0604020202020204" pitchFamily="34" charset="0"/>
              </a:defRPr>
            </a:lvl7pPr>
            <a:lvl8pPr eaLnBrk="0" fontAlgn="base" hangingPunct="0">
              <a:spcBef>
                <a:spcPct val="0"/>
              </a:spcBef>
              <a:spcAft>
                <a:spcPct val="0"/>
              </a:spcAft>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defRPr>
                <a:solidFill>
                  <a:schemeClr val="tx1"/>
                </a:solidFill>
                <a:latin typeface="Arial" panose="020B0604020202020204" pitchFamily="34" charset="0"/>
              </a:defRPr>
            </a:lvl8pPr>
            <a:lvl9pPr eaLnBrk="0" fontAlgn="base" hangingPunct="0">
              <a:spcBef>
                <a:spcPct val="0"/>
              </a:spcBef>
              <a:spcAft>
                <a:spcPct val="0"/>
              </a:spcAft>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pPr>
            <a:r>
              <a:rPr kumimoji="0" lang="zh-CN" altLang="zh-CN" sz="1200" b="0" i="0" u="none" strike="noStrike" cap="none" normalizeH="0" baseline="0" dirty="0" smtClean="0">
                <a:ln>
                  <a:noFill/>
                </a:ln>
                <a:solidFill>
                  <a:schemeClr val="bg1"/>
                </a:solidFill>
                <a:effectLst/>
                <a:latin typeface="Calibri" panose="020F0502020204030204" pitchFamily="34" charset="0"/>
                <a:ea typeface="宋体" panose="02010600030101010101" pitchFamily="2" charset="-122"/>
                <a:cs typeface="Calibri" panose="020F0502020204030204" pitchFamily="34" charset="0"/>
              </a:rPr>
              <a:t>后端相关接口：</a:t>
            </a:r>
            <a:endParaRPr kumimoji="0" lang="zh-CN" altLang="zh-CN" sz="800" b="0" i="0" u="none" strike="noStrike" cap="none" normalizeH="0" baseline="0" dirty="0" smtClean="0">
              <a:ln>
                <a:noFill/>
              </a:ln>
              <a:solidFill>
                <a:schemeClr val="bg1"/>
              </a:solidFill>
              <a:effectLst/>
            </a:endParaRPr>
          </a:p>
          <a:p>
            <a:pPr marL="0" marR="0" lvl="0" indent="266700" algn="l" defTabSz="914400" rtl="0" eaLnBrk="0" fontAlgn="base" latinLnBrk="0" hangingPunct="0">
              <a:lnSpc>
                <a:spcPct val="100000"/>
              </a:lnSpc>
              <a:spcBef>
                <a:spcPct val="0"/>
              </a:spcBef>
              <a:spcAft>
                <a:spcPct val="0"/>
              </a:spcAft>
              <a:buClrTx/>
              <a:buSzTx/>
              <a:buFontTx/>
              <a:buNone/>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pPr>
            <a:r>
              <a:rPr kumimoji="0" lang="zh-CN" altLang="zh-CN" sz="1200" b="0" i="0" u="none" strike="noStrike" cap="none" normalizeH="0" baseline="0" dirty="0" smtClean="0">
                <a:ln>
                  <a:noFill/>
                </a:ln>
                <a:solidFill>
                  <a:schemeClr val="bg1"/>
                </a:solidFill>
                <a:effectLst/>
                <a:latin typeface="Calibri" panose="020F0502020204030204" pitchFamily="34" charset="0"/>
                <a:ea typeface="宋体" panose="02010600030101010101" pitchFamily="2" charset="-122"/>
                <a:cs typeface="Calibri" panose="020F0502020204030204" pitchFamily="34" charset="0"/>
              </a:rPr>
              <a:t>登陆：</a:t>
            </a:r>
            <a:endParaRPr kumimoji="0" lang="zh-CN" altLang="zh-CN" sz="800" b="0" i="0" u="none" strike="noStrike" cap="none" normalizeH="0" baseline="0" dirty="0" smtClean="0">
              <a:ln>
                <a:noFill/>
              </a:ln>
              <a:solidFill>
                <a:schemeClr val="bg1"/>
              </a:solidFill>
              <a:effectLst/>
            </a:endParaRPr>
          </a:p>
          <a:p>
            <a:pPr marL="0" marR="0" lvl="0" indent="266700" algn="l" defTabSz="914400" rtl="0" eaLnBrk="0" fontAlgn="base" latinLnBrk="0" hangingPunct="0">
              <a:lnSpc>
                <a:spcPct val="100000"/>
              </a:lnSpc>
              <a:spcBef>
                <a:spcPct val="0"/>
              </a:spcBef>
              <a:spcAft>
                <a:spcPct val="0"/>
              </a:spcAft>
              <a:buClrTx/>
              <a:buSzTx/>
              <a:buFontTx/>
              <a:buNone/>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pP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@Query</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name </a:t>
            </a:r>
            <a:r>
              <a:rPr kumimoji="0" lang="en-US" altLang="zh-CN" sz="900" b="0" i="0" u="none" strike="noStrike" cap="none" normalizeH="0" baseline="0" dirty="0" smtClean="0">
                <a:ln>
                  <a:noFill/>
                </a:ln>
                <a:solidFill>
                  <a:srgbClr val="C792EA"/>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"login"</a:t>
            </a:r>
            <a:r>
              <a:rPr kumimoji="0" lang="en-US" altLang="zh-CN" sz="900" b="0" i="0" u="none" strike="noStrike" cap="none" normalizeH="0" baseline="0" dirty="0" smtClean="0">
                <a:ln>
                  <a:noFill/>
                </a:ln>
                <a:solidFill>
                  <a:srgbClr val="5F7E97"/>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cs typeface="Courier New" panose="02070309020205020404" pitchFamily="49" charset="0"/>
              </a:rPr>
              <a:t>nativeQuery</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C792EA"/>
                </a:solidFill>
                <a:effectLst/>
                <a:latin typeface="Courier New" panose="02070309020205020404" pitchFamily="49" charset="0"/>
                <a:cs typeface="Courier New" panose="02070309020205020404" pitchFamily="49" charset="0"/>
              </a:rPr>
              <a:t>= </a:t>
            </a:r>
            <a:r>
              <a:rPr kumimoji="0" lang="en-US" altLang="zh-CN" sz="900" b="0" i="1" u="none" strike="noStrike" cap="none" normalizeH="0" baseline="0" dirty="0" err="1" smtClean="0">
                <a:ln>
                  <a:noFill/>
                </a:ln>
                <a:solidFill>
                  <a:srgbClr val="FF5874"/>
                </a:solidFill>
                <a:effectLst/>
                <a:latin typeface="Courier New" panose="02070309020205020404" pitchFamily="49" charset="0"/>
                <a:cs typeface="Courier New" panose="02070309020205020404" pitchFamily="49" charset="0"/>
              </a:rPr>
              <a:t>true</a:t>
            </a:r>
            <a:r>
              <a:rPr kumimoji="0" lang="en-US" altLang="zh-CN" sz="900" b="0" i="0" u="none" strike="noStrike" cap="none" normalizeH="0" baseline="0" dirty="0" err="1" smtClean="0">
                <a:ln>
                  <a:noFill/>
                </a:ln>
                <a:solidFill>
                  <a:srgbClr val="5F7E97"/>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cs typeface="Courier New" panose="02070309020205020404" pitchFamily="49" charset="0"/>
              </a:rPr>
              <a:t>value</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C792EA"/>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"select * from admin where username=:username and password=:password"</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b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br>
            <a:r>
              <a:rPr kumimoji="0" lang="en-US" altLang="zh-CN" sz="900" b="0" i="0" u="none" strike="noStrike" cap="none" normalizeH="0" baseline="0" dirty="0" smtClean="0">
                <a:ln>
                  <a:noFill/>
                </a:ln>
                <a:solidFill>
                  <a:srgbClr val="FFCB8B"/>
                </a:solidFill>
                <a:effectLst/>
                <a:latin typeface="Courier New" panose="02070309020205020404" pitchFamily="49" charset="0"/>
                <a:cs typeface="Courier New" panose="02070309020205020404" pitchFamily="49" charset="0"/>
              </a:rPr>
              <a:t>Admin </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login</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cs typeface="Courier New" panose="02070309020205020404" pitchFamily="49" charset="0"/>
              </a:rPr>
              <a:t>Param</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"username"</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 String username</a:t>
            </a:r>
            <a:r>
              <a:rPr kumimoji="0" lang="en-US" altLang="zh-CN" sz="900" b="0" i="0" u="none" strike="noStrike" cap="none" normalizeH="0" baseline="0" dirty="0" smtClean="0">
                <a:ln>
                  <a:noFill/>
                </a:ln>
                <a:solidFill>
                  <a:srgbClr val="5F7E97"/>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D6DEEB"/>
                </a:solidFill>
                <a:effectLst/>
                <a:latin typeface="Courier New" panose="02070309020205020404" pitchFamily="49" charset="0"/>
                <a:cs typeface="Courier New" panose="02070309020205020404" pitchFamily="49" charset="0"/>
              </a:rPr>
              <a:t>Param</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"password"</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 String password);</a:t>
            </a:r>
            <a:r>
              <a:rPr kumimoji="0" lang="en-US" altLang="zh-CN" sz="8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a:p>
            <a:pPr marL="0" marR="0" lvl="0" indent="266700" algn="l" defTabSz="914400" rtl="0" eaLnBrk="0" fontAlgn="base" latinLnBrk="0" hangingPunct="0">
              <a:lnSpc>
                <a:spcPct val="100000"/>
              </a:lnSpc>
              <a:spcBef>
                <a:spcPct val="0"/>
              </a:spcBef>
              <a:spcAft>
                <a:spcPct val="0"/>
              </a:spcAft>
              <a:buClrTx/>
              <a:buSzTx/>
              <a:buFontTx/>
              <a:buNone/>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pP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GetMapping</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smtClean="0">
                <a:ln>
                  <a:noFill/>
                </a:ln>
                <a:solidFill>
                  <a:srgbClr val="ECC48D"/>
                </a:solidFill>
                <a:effectLst/>
                <a:latin typeface="Courier New" panose="02070309020205020404" pitchFamily="49" charset="0"/>
                <a:ea typeface="宋体" panose="02010600030101010101" pitchFamily="2" charset="-122"/>
                <a:cs typeface="Courier New" panose="02070309020205020404" pitchFamily="49" charset="0"/>
              </a:rPr>
              <a:t>"/login"</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ResponseBody</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1" u="none" strike="noStrike" cap="none" normalizeH="0" baseline="0" dirty="0" smtClean="0">
                <a:ln>
                  <a:noFill/>
                </a:ln>
                <a:solidFill>
                  <a:srgbClr val="C792EA"/>
                </a:solidFill>
                <a:effectLst/>
                <a:latin typeface="Courier New" panose="02070309020205020404" pitchFamily="49" charset="0"/>
                <a:ea typeface="宋体" panose="02010600030101010101" pitchFamily="2" charset="-122"/>
                <a:cs typeface="Courier New" panose="02070309020205020404" pitchFamily="49" charset="0"/>
              </a:rPr>
              <a:t>public </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Admin login(String </a:t>
            </a:r>
            <a:r>
              <a:rPr kumimoji="0" lang="en-US" altLang="zh-CN" sz="900" b="0" i="0" u="none" strike="noStrike" cap="none" normalizeH="0" baseline="0" dirty="0" err="1"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username</a:t>
            </a:r>
            <a:r>
              <a:rPr kumimoji="0" lang="en-US" altLang="zh-CN" sz="900" b="0" i="0" u="none" strike="noStrike" cap="none" normalizeH="0" baseline="0" dirty="0" err="1" smtClean="0">
                <a:ln>
                  <a:noFill/>
                </a:ln>
                <a:solidFill>
                  <a:srgbClr val="5F7E97"/>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String</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 password){</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    </a:t>
            </a:r>
            <a:r>
              <a:rPr kumimoji="0" lang="en-US" altLang="zh-CN" sz="900" b="0" i="1" u="none" strike="noStrike" cap="none" normalizeH="0" baseline="0" dirty="0" smtClean="0">
                <a:ln>
                  <a:noFill/>
                </a:ln>
                <a:solidFill>
                  <a:srgbClr val="C792EA"/>
                </a:solidFill>
                <a:effectLst/>
                <a:latin typeface="Courier New" panose="02070309020205020404" pitchFamily="49" charset="0"/>
                <a:ea typeface="宋体" panose="02010600030101010101" pitchFamily="2" charset="-122"/>
                <a:cs typeface="Courier New" panose="02070309020205020404" pitchFamily="49" charset="0"/>
              </a:rPr>
              <a:t>return </a:t>
            </a:r>
            <a:r>
              <a:rPr kumimoji="0" lang="en-US" altLang="zh-CN" sz="900" b="0" i="0" u="none" strike="noStrike" cap="none" normalizeH="0" baseline="0" dirty="0" err="1"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adminService</a:t>
            </a:r>
            <a:r>
              <a:rPr kumimoji="0" lang="en-US" altLang="zh-CN" sz="900" b="0" i="0" u="none" strike="noStrike" cap="none" normalizeH="0" baseline="0" dirty="0" err="1" smtClean="0">
                <a:ln>
                  <a:noFill/>
                </a:ln>
                <a:solidFill>
                  <a:srgbClr val="C792EA"/>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login</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username</a:t>
            </a:r>
            <a:r>
              <a:rPr kumimoji="0" lang="en-US" altLang="zh-CN" sz="900" b="0" i="0" u="none" strike="noStrike" cap="none" normalizeH="0" baseline="0" dirty="0" err="1" smtClean="0">
                <a:ln>
                  <a:noFill/>
                </a:ln>
                <a:solidFill>
                  <a:srgbClr val="5F7E97"/>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password</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endParaRPr kumimoji="0" lang="en-US" altLang="zh-CN" sz="800" b="0" i="0" u="none" strike="noStrike" cap="none" normalizeH="0" baseline="0" dirty="0" smtClean="0">
              <a:ln>
                <a:noFill/>
              </a:ln>
              <a:solidFill>
                <a:schemeClr val="tx1"/>
              </a:solidFill>
              <a:effectLst/>
            </a:endParaRPr>
          </a:p>
          <a:p>
            <a:pPr marL="0" marR="0" lvl="0" indent="266700" algn="l" defTabSz="914400" rtl="0" eaLnBrk="0" fontAlgn="base" latinLnBrk="0" hangingPunct="0">
              <a:lnSpc>
                <a:spcPct val="100000"/>
              </a:lnSpc>
              <a:spcBef>
                <a:spcPct val="0"/>
              </a:spcBef>
              <a:spcAft>
                <a:spcPct val="0"/>
              </a:spcAft>
              <a:buClrTx/>
              <a:buSzTx/>
              <a:buFontTx/>
              <a:buNone/>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pPr>
            <a:r>
              <a:rPr kumimoji="0" lang="zh-CN" altLang="en-US" sz="1200" b="0" i="0" u="none" strike="noStrike" cap="none" normalizeH="0" baseline="0" dirty="0" smtClean="0">
                <a:ln>
                  <a:noFill/>
                </a:ln>
                <a:solidFill>
                  <a:schemeClr val="bg1"/>
                </a:solidFill>
                <a:effectLst/>
                <a:latin typeface="Calibri" panose="020F0502020204030204" pitchFamily="34" charset="0"/>
                <a:ea typeface="宋体" panose="02010600030101010101" pitchFamily="2" charset="-122"/>
                <a:cs typeface="Calibri" panose="020F0502020204030204" pitchFamily="34" charset="0"/>
              </a:rPr>
              <a:t>注册：</a:t>
            </a:r>
            <a:endParaRPr kumimoji="0" lang="zh-CN" altLang="en-US" sz="800" b="0" i="0" u="none" strike="noStrike" cap="none" normalizeH="0" baseline="0" dirty="0" smtClean="0">
              <a:ln>
                <a:noFill/>
              </a:ln>
              <a:solidFill>
                <a:schemeClr val="bg1"/>
              </a:solidFill>
              <a:effectLst/>
            </a:endParaRPr>
          </a:p>
          <a:p>
            <a:pPr marL="0" marR="0" lvl="0" indent="266700" algn="l" defTabSz="914400" rtl="0" eaLnBrk="0" fontAlgn="base" latinLnBrk="0" hangingPunct="0">
              <a:lnSpc>
                <a:spcPct val="100000"/>
              </a:lnSpc>
              <a:spcBef>
                <a:spcPct val="0"/>
              </a:spcBef>
              <a:spcAft>
                <a:spcPct val="0"/>
              </a:spcAft>
              <a:buClrTx/>
              <a:buSzTx/>
              <a:buFontTx/>
              <a:buNone/>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pP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@Query</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name </a:t>
            </a:r>
            <a:r>
              <a:rPr kumimoji="0" lang="en-US" altLang="zh-CN" sz="900" b="0" i="0" u="none" strike="noStrike" cap="none" normalizeH="0" baseline="0" dirty="0" smtClean="0">
                <a:ln>
                  <a:noFill/>
                </a:ln>
                <a:solidFill>
                  <a:srgbClr val="C792EA"/>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"register"</a:t>
            </a:r>
            <a:r>
              <a:rPr kumimoji="0" lang="en-US" altLang="zh-CN" sz="900" b="0" i="0" u="none" strike="noStrike" cap="none" normalizeH="0" baseline="0" dirty="0" smtClean="0">
                <a:ln>
                  <a:noFill/>
                </a:ln>
                <a:solidFill>
                  <a:srgbClr val="5F7E97"/>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cs typeface="Courier New" panose="02070309020205020404" pitchFamily="49" charset="0"/>
              </a:rPr>
              <a:t>nativeQuery</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C792EA"/>
                </a:solidFill>
                <a:effectLst/>
                <a:latin typeface="Courier New" panose="02070309020205020404" pitchFamily="49" charset="0"/>
                <a:cs typeface="Courier New" panose="02070309020205020404" pitchFamily="49" charset="0"/>
              </a:rPr>
              <a:t>= </a:t>
            </a:r>
            <a:r>
              <a:rPr kumimoji="0" lang="en-US" altLang="zh-CN" sz="900" b="0" i="1" u="none" strike="noStrike" cap="none" normalizeH="0" baseline="0" dirty="0" err="1" smtClean="0">
                <a:ln>
                  <a:noFill/>
                </a:ln>
                <a:solidFill>
                  <a:srgbClr val="FF5874"/>
                </a:solidFill>
                <a:effectLst/>
                <a:latin typeface="Courier New" panose="02070309020205020404" pitchFamily="49" charset="0"/>
                <a:cs typeface="Courier New" panose="02070309020205020404" pitchFamily="49" charset="0"/>
              </a:rPr>
              <a:t>true</a:t>
            </a:r>
            <a:r>
              <a:rPr kumimoji="0" lang="en-US" altLang="zh-CN" sz="900" b="0" i="0" u="none" strike="noStrike" cap="none" normalizeH="0" baseline="0" dirty="0" err="1" smtClean="0">
                <a:ln>
                  <a:noFill/>
                </a:ln>
                <a:solidFill>
                  <a:srgbClr val="5F7E97"/>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cs typeface="Courier New" panose="02070309020205020404" pitchFamily="49" charset="0"/>
              </a:rPr>
              <a:t>value</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C792EA"/>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"insert into admin(</a:t>
            </a:r>
            <a:r>
              <a:rPr kumimoji="0" lang="en-US" altLang="zh-CN" sz="900" b="0" i="0" u="none" strike="noStrike" cap="none" normalizeH="0" baseline="0" dirty="0" err="1" smtClean="0">
                <a:ln>
                  <a:noFill/>
                </a:ln>
                <a:solidFill>
                  <a:srgbClr val="ECC48D"/>
                </a:solidFill>
                <a:effectLst/>
                <a:latin typeface="Courier New" panose="02070309020205020404" pitchFamily="49" charset="0"/>
                <a:cs typeface="Courier New" panose="02070309020205020404" pitchFamily="49" charset="0"/>
              </a:rPr>
              <a:t>username,password</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 values (</a:t>
            </a:r>
            <a:r>
              <a:rPr kumimoji="0" lang="en-US" altLang="zh-CN" sz="900" b="0" i="0" u="none" strike="noStrike" cap="none" normalizeH="0" baseline="0" dirty="0" smtClean="0">
                <a:ln>
                  <a:noFill/>
                </a:ln>
                <a:solidFill>
                  <a:srgbClr val="7FDBCA"/>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7FDBCA"/>
                </a:solidFill>
                <a:effectLst/>
                <a:latin typeface="Courier New" panose="02070309020205020404" pitchFamily="49" charset="0"/>
                <a:cs typeface="Courier New" panose="02070309020205020404" pitchFamily="49" charset="0"/>
              </a:rPr>
              <a:t>username</a:t>
            </a:r>
            <a:r>
              <a:rPr kumimoji="0" lang="en-US" altLang="zh-CN" sz="900" b="0" i="0" u="none" strike="noStrike" cap="none" normalizeH="0" baseline="0" dirty="0" err="1" smtClean="0">
                <a:ln>
                  <a:noFill/>
                </a:ln>
                <a:solidFill>
                  <a:srgbClr val="ECC48D"/>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7FDBCA"/>
                </a:solidFill>
                <a:effectLst/>
                <a:latin typeface="Courier New" panose="02070309020205020404" pitchFamily="49" charset="0"/>
                <a:cs typeface="Courier New" panose="02070309020205020404" pitchFamily="49" charset="0"/>
              </a:rPr>
              <a:t>:password</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b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br>
            <a:r>
              <a:rPr kumimoji="0" lang="en-US" altLang="zh-CN" sz="900" b="0" i="0" u="none" strike="noStrike" cap="none" normalizeH="0" baseline="0" dirty="0" smtClean="0">
                <a:ln>
                  <a:noFill/>
                </a:ln>
                <a:solidFill>
                  <a:srgbClr val="FFCB8B"/>
                </a:solidFill>
                <a:effectLst/>
                <a:latin typeface="Courier New" panose="02070309020205020404" pitchFamily="49" charset="0"/>
                <a:cs typeface="Courier New" panose="02070309020205020404" pitchFamily="49" charset="0"/>
              </a:rPr>
              <a:t>Admin </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register</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cs typeface="Courier New" panose="02070309020205020404" pitchFamily="49" charset="0"/>
              </a:rPr>
              <a:t>Param</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"username"</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FFCB8B"/>
                </a:solidFill>
                <a:effectLst/>
                <a:latin typeface="Courier New" panose="02070309020205020404" pitchFamily="49" charset="0"/>
                <a:cs typeface="Courier New" panose="02070309020205020404" pitchFamily="49" charset="0"/>
              </a:rPr>
              <a:t>String </a:t>
            </a:r>
            <a:r>
              <a:rPr kumimoji="0" lang="en-US" altLang="zh-CN" sz="900" b="0" i="0" u="none" strike="noStrike" cap="none" normalizeH="0" baseline="0" dirty="0" smtClean="0">
                <a:ln>
                  <a:noFill/>
                </a:ln>
                <a:solidFill>
                  <a:srgbClr val="7FDBCA"/>
                </a:solidFill>
                <a:effectLst/>
                <a:latin typeface="Courier New" panose="02070309020205020404" pitchFamily="49" charset="0"/>
                <a:cs typeface="Courier New" panose="02070309020205020404" pitchFamily="49" charset="0"/>
              </a:rPr>
              <a:t>username</a:t>
            </a:r>
            <a:r>
              <a:rPr kumimoji="0" lang="en-US" altLang="zh-CN" sz="900" b="0" i="0" u="none" strike="noStrike" cap="none" normalizeH="0" baseline="0" dirty="0" smtClean="0">
                <a:ln>
                  <a:noFill/>
                </a:ln>
                <a:solidFill>
                  <a:srgbClr val="5F7E97"/>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82AAFF"/>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cs typeface="Courier New" panose="02070309020205020404" pitchFamily="49" charset="0"/>
              </a:rPr>
              <a:t>Param</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900" b="0" i="0" u="none" strike="noStrike" cap="none" normalizeH="0" baseline="0" dirty="0" smtClean="0">
                <a:ln>
                  <a:noFill/>
                </a:ln>
                <a:solidFill>
                  <a:srgbClr val="ECC48D"/>
                </a:solidFill>
                <a:effectLst/>
                <a:latin typeface="Courier New" panose="02070309020205020404" pitchFamily="49" charset="0"/>
                <a:cs typeface="Courier New" panose="02070309020205020404" pitchFamily="49" charset="0"/>
              </a:rPr>
              <a:t>"password"</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 </a:t>
            </a:r>
            <a:r>
              <a:rPr kumimoji="0" lang="en-US" altLang="zh-CN" sz="900" b="0" i="0" u="none" strike="noStrike" cap="none" normalizeH="0" baseline="0" dirty="0" smtClean="0">
                <a:ln>
                  <a:noFill/>
                </a:ln>
                <a:solidFill>
                  <a:srgbClr val="FFCB8B"/>
                </a:solidFill>
                <a:effectLst/>
                <a:latin typeface="Courier New" panose="02070309020205020404" pitchFamily="49" charset="0"/>
                <a:cs typeface="Courier New" panose="02070309020205020404" pitchFamily="49" charset="0"/>
              </a:rPr>
              <a:t>String </a:t>
            </a:r>
            <a:r>
              <a:rPr kumimoji="0" lang="en-US" altLang="zh-CN" sz="900" b="0" i="0" u="none" strike="noStrike" cap="none" normalizeH="0" baseline="0" dirty="0" smtClean="0">
                <a:ln>
                  <a:noFill/>
                </a:ln>
                <a:solidFill>
                  <a:srgbClr val="7FDBCA"/>
                </a:solidFill>
                <a:effectLst/>
                <a:latin typeface="Courier New" panose="02070309020205020404" pitchFamily="49" charset="0"/>
                <a:cs typeface="Courier New" panose="02070309020205020404" pitchFamily="49" charset="0"/>
              </a:rPr>
              <a:t>password</a:t>
            </a:r>
            <a:r>
              <a:rPr kumimoji="0" lang="en-US" altLang="zh-CN" sz="900" b="0" i="0" u="none" strike="noStrike" cap="none" normalizeH="0" baseline="0" dirty="0" smtClean="0">
                <a:ln>
                  <a:noFill/>
                </a:ln>
                <a:solidFill>
                  <a:srgbClr val="D6DEEB"/>
                </a:solidFill>
                <a:effectLst/>
                <a:latin typeface="Courier New" panose="02070309020205020404" pitchFamily="49" charset="0"/>
                <a:cs typeface="Courier New" panose="02070309020205020404" pitchFamily="49" charset="0"/>
              </a:rPr>
              <a:t>);</a:t>
            </a:r>
            <a:r>
              <a:rPr kumimoji="0" lang="en-US" altLang="zh-CN" sz="8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a:p>
            <a:pPr marL="0" marR="0" lvl="0" indent="266700" algn="l" defTabSz="914400" rtl="0" eaLnBrk="0" fontAlgn="base" latinLnBrk="0" hangingPunct="0">
              <a:lnSpc>
                <a:spcPct val="100000"/>
              </a:lnSpc>
              <a:spcBef>
                <a:spcPct val="0"/>
              </a:spcBef>
              <a:spcAft>
                <a:spcPct val="0"/>
              </a:spcAft>
              <a:buClrTx/>
              <a:buSzTx/>
              <a:buFontTx/>
              <a:buNone/>
              <a:tabLst>
                <a:tab pos="581025" algn="l"/>
                <a:tab pos="1163320" algn="l"/>
                <a:tab pos="1744345" algn="l"/>
                <a:tab pos="2327275" algn="l"/>
                <a:tab pos="2908300" algn="l"/>
                <a:tab pos="3489325" algn="l"/>
                <a:tab pos="4071620" algn="l"/>
                <a:tab pos="4652645" algn="l"/>
                <a:tab pos="5235575" algn="l"/>
                <a:tab pos="5816600" algn="l"/>
                <a:tab pos="6397625" algn="l"/>
                <a:tab pos="6979920" algn="l"/>
                <a:tab pos="7560945" algn="l"/>
                <a:tab pos="8143875" algn="l"/>
                <a:tab pos="8724900" algn="l"/>
                <a:tab pos="9305925" algn="l"/>
              </a:tabLst>
            </a:pPr>
            <a:r>
              <a:rPr kumimoji="0" lang="en-US" altLang="zh-CN" sz="900" b="0" i="0" u="none" strike="noStrike" cap="none" normalizeH="0" baseline="0" dirty="0"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GetMapping</a:t>
            </a:r>
            <a:r>
              <a:rPr kumimoji="0" lang="en-US" altLang="zh-CN" sz="900" b="0" i="0" u="none" strike="noStrike" cap="none" normalizeH="0" baseline="0" dirty="0"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  </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value </a:t>
            </a:r>
            <a:r>
              <a:rPr kumimoji="0" lang="en-US" altLang="zh-CN" sz="900" b="0" i="0" u="none" strike="noStrike" cap="none" normalizeH="0" baseline="0" dirty="0" smtClean="0">
                <a:ln>
                  <a:noFill/>
                </a:ln>
                <a:solidFill>
                  <a:srgbClr val="C792EA"/>
                </a:solidFill>
                <a:effectLst/>
                <a:latin typeface="Courier New" panose="02070309020205020404" pitchFamily="49" charset="0"/>
                <a:ea typeface="宋体" panose="02010600030101010101" pitchFamily="2" charset="-122"/>
                <a:cs typeface="Courier New" panose="02070309020205020404" pitchFamily="49" charset="0"/>
              </a:rPr>
              <a:t>= </a:t>
            </a:r>
            <a:r>
              <a:rPr kumimoji="0" lang="en-US" altLang="zh-CN" sz="900" b="0" i="0" u="none" strike="noStrike" cap="none" normalizeH="0" baseline="0" dirty="0" smtClean="0">
                <a:ln>
                  <a:noFill/>
                </a:ln>
                <a:solidFill>
                  <a:srgbClr val="ECC48D"/>
                </a:solidFill>
                <a:effectLst/>
                <a:latin typeface="Courier New" panose="02070309020205020404" pitchFamily="49" charset="0"/>
                <a:ea typeface="宋体" panose="02010600030101010101" pitchFamily="2" charset="-122"/>
                <a:cs typeface="Courier New" panose="02070309020205020404" pitchFamily="49" charset="0"/>
              </a:rPr>
              <a:t>"/register"</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ResponseBody</a:t>
            </a:r>
            <a:r>
              <a:rPr kumimoji="0" lang="en-US" altLang="zh-CN" sz="900" b="0" i="0" u="none" strike="noStrike" cap="none" normalizeH="0" baseline="0" dirty="0"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
            </a:r>
            <a:br>
              <a:rPr kumimoji="0" lang="en-US" altLang="zh-CN" sz="900" b="0" i="0" u="none" strike="noStrike" cap="none" normalizeH="0" baseline="0" dirty="0"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
            </a:r>
            <a:br>
              <a:rPr kumimoji="0" lang="en-US" altLang="zh-CN" sz="900" b="0" i="0" u="none" strike="noStrike" cap="none" normalizeH="0" baseline="0" dirty="0"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1" u="none" strike="noStrike" cap="none" normalizeH="0" baseline="0" dirty="0" smtClean="0">
                <a:ln>
                  <a:noFill/>
                </a:ln>
                <a:solidFill>
                  <a:srgbClr val="C792EA"/>
                </a:solidFill>
                <a:effectLst/>
                <a:latin typeface="Courier New" panose="02070309020205020404" pitchFamily="49" charset="0"/>
                <a:ea typeface="宋体" panose="02010600030101010101" pitchFamily="2" charset="-122"/>
                <a:cs typeface="Courier New" panose="02070309020205020404" pitchFamily="49" charset="0"/>
              </a:rPr>
              <a:t>public </a:t>
            </a:r>
            <a:r>
              <a:rPr kumimoji="0" lang="en-US" altLang="zh-CN" sz="900" b="0" i="0" u="none" strike="noStrike" cap="none" normalizeH="0" baseline="0" dirty="0" smtClean="0">
                <a:ln>
                  <a:noFill/>
                </a:ln>
                <a:solidFill>
                  <a:srgbClr val="FFCB8B"/>
                </a:solidFill>
                <a:effectLst/>
                <a:latin typeface="Courier New" panose="02070309020205020404" pitchFamily="49" charset="0"/>
                <a:ea typeface="宋体" panose="02010600030101010101" pitchFamily="2" charset="-122"/>
                <a:cs typeface="Courier New" panose="02070309020205020404" pitchFamily="49" charset="0"/>
              </a:rPr>
              <a:t>Admin </a:t>
            </a:r>
            <a:r>
              <a:rPr kumimoji="0" lang="en-US" altLang="zh-CN" sz="900" b="0" i="0" u="none" strike="noStrike" cap="none" normalizeH="0" baseline="0" dirty="0"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register</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smtClean="0">
                <a:ln>
                  <a:noFill/>
                </a:ln>
                <a:solidFill>
                  <a:srgbClr val="FFCB8B"/>
                </a:solidFill>
                <a:effectLst/>
                <a:latin typeface="Courier New" panose="02070309020205020404" pitchFamily="49" charset="0"/>
                <a:ea typeface="宋体" panose="02010600030101010101" pitchFamily="2" charset="-122"/>
                <a:cs typeface="Courier New" panose="02070309020205020404" pitchFamily="49" charset="0"/>
              </a:rPr>
              <a:t>String </a:t>
            </a:r>
            <a:r>
              <a:rPr kumimoji="0" lang="en-US" altLang="zh-CN" sz="900" b="0" i="0" u="none" strike="noStrike" cap="none" normalizeH="0" baseline="0" dirty="0" err="1" smtClean="0">
                <a:ln>
                  <a:noFill/>
                </a:ln>
                <a:solidFill>
                  <a:srgbClr val="7FDBCA"/>
                </a:solidFill>
                <a:effectLst/>
                <a:latin typeface="Courier New" panose="02070309020205020404" pitchFamily="49" charset="0"/>
                <a:ea typeface="宋体" panose="02010600030101010101" pitchFamily="2" charset="-122"/>
                <a:cs typeface="Courier New" panose="02070309020205020404" pitchFamily="49" charset="0"/>
              </a:rPr>
              <a:t>username</a:t>
            </a:r>
            <a:r>
              <a:rPr kumimoji="0" lang="en-US" altLang="zh-CN" sz="900" b="0" i="0" u="none" strike="noStrike" cap="none" normalizeH="0" baseline="0" dirty="0" err="1" smtClean="0">
                <a:ln>
                  <a:noFill/>
                </a:ln>
                <a:solidFill>
                  <a:srgbClr val="5F7E97"/>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FFCB8B"/>
                </a:solidFill>
                <a:effectLst/>
                <a:latin typeface="Courier New" panose="02070309020205020404" pitchFamily="49" charset="0"/>
                <a:ea typeface="宋体" panose="02010600030101010101" pitchFamily="2" charset="-122"/>
                <a:cs typeface="Courier New" panose="02070309020205020404" pitchFamily="49" charset="0"/>
              </a:rPr>
              <a:t>String</a:t>
            </a:r>
            <a:r>
              <a:rPr kumimoji="0" lang="en-US" altLang="zh-CN" sz="900" b="0" i="0" u="none" strike="noStrike" cap="none" normalizeH="0" baseline="0" dirty="0" smtClean="0">
                <a:ln>
                  <a:noFill/>
                </a:ln>
                <a:solidFill>
                  <a:srgbClr val="FFCB8B"/>
                </a:solidFill>
                <a:effectLst/>
                <a:latin typeface="Courier New" panose="02070309020205020404" pitchFamily="49" charset="0"/>
                <a:ea typeface="宋体" panose="02010600030101010101" pitchFamily="2" charset="-122"/>
                <a:cs typeface="Courier New" panose="02070309020205020404" pitchFamily="49" charset="0"/>
              </a:rPr>
              <a:t> </a:t>
            </a:r>
            <a:r>
              <a:rPr kumimoji="0" lang="en-US" altLang="zh-CN" sz="900" b="0" i="0" u="none" strike="noStrike" cap="none" normalizeH="0" baseline="0" dirty="0" smtClean="0">
                <a:ln>
                  <a:noFill/>
                </a:ln>
                <a:solidFill>
                  <a:srgbClr val="7FDBCA"/>
                </a:solidFill>
                <a:effectLst/>
                <a:latin typeface="Courier New" panose="02070309020205020404" pitchFamily="49" charset="0"/>
                <a:ea typeface="宋体" panose="02010600030101010101" pitchFamily="2" charset="-122"/>
                <a:cs typeface="Courier New" panose="02070309020205020404" pitchFamily="49" charset="0"/>
              </a:rPr>
              <a:t>password</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    </a:t>
            </a:r>
            <a:r>
              <a:rPr kumimoji="0" lang="en-US" altLang="zh-CN" sz="900" b="0" i="0" u="none" strike="noStrike" cap="none" normalizeH="0" baseline="0" dirty="0" err="1" smtClean="0">
                <a:ln>
                  <a:noFill/>
                </a:ln>
                <a:solidFill>
                  <a:srgbClr val="7FDBCA"/>
                </a:solidFill>
                <a:effectLst/>
                <a:latin typeface="Courier New" panose="02070309020205020404" pitchFamily="49" charset="0"/>
                <a:ea typeface="宋体" panose="02010600030101010101" pitchFamily="2" charset="-122"/>
                <a:cs typeface="Courier New" panose="02070309020205020404" pitchFamily="49" charset="0"/>
              </a:rPr>
              <a:t>adminService</a:t>
            </a:r>
            <a:r>
              <a:rPr kumimoji="0" lang="en-US" altLang="zh-CN" sz="900" b="0" i="0" u="none" strike="noStrike" cap="none" normalizeH="0" baseline="0" dirty="0" err="1" smtClean="0">
                <a:ln>
                  <a:noFill/>
                </a:ln>
                <a:solidFill>
                  <a:srgbClr val="C792EA"/>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register</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7FDBCA"/>
                </a:solidFill>
                <a:effectLst/>
                <a:latin typeface="Courier New" panose="02070309020205020404" pitchFamily="49" charset="0"/>
                <a:ea typeface="宋体" panose="02010600030101010101" pitchFamily="2" charset="-122"/>
                <a:cs typeface="Courier New" panose="02070309020205020404" pitchFamily="49" charset="0"/>
              </a:rPr>
              <a:t>username</a:t>
            </a:r>
            <a:r>
              <a:rPr kumimoji="0" lang="en-US" altLang="zh-CN" sz="900" b="0" i="0" u="none" strike="noStrike" cap="none" normalizeH="0" baseline="0" dirty="0" err="1" smtClean="0">
                <a:ln>
                  <a:noFill/>
                </a:ln>
                <a:solidFill>
                  <a:srgbClr val="5F7E97"/>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7FDBCA"/>
                </a:solidFill>
                <a:effectLst/>
                <a:latin typeface="Courier New" panose="02070309020205020404" pitchFamily="49" charset="0"/>
                <a:ea typeface="宋体" panose="02010600030101010101" pitchFamily="2" charset="-122"/>
                <a:cs typeface="Courier New" panose="02070309020205020404" pitchFamily="49" charset="0"/>
              </a:rPr>
              <a:t>password</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b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b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    </a:t>
            </a:r>
            <a:r>
              <a:rPr kumimoji="0" lang="en-US" altLang="zh-CN" sz="900" b="0" i="1" u="none" strike="noStrike" cap="none" normalizeH="0" baseline="0" dirty="0" smtClean="0">
                <a:ln>
                  <a:noFill/>
                </a:ln>
                <a:solidFill>
                  <a:srgbClr val="C792EA"/>
                </a:solidFill>
                <a:effectLst/>
                <a:latin typeface="Courier New" panose="02070309020205020404" pitchFamily="49" charset="0"/>
                <a:ea typeface="宋体" panose="02010600030101010101" pitchFamily="2" charset="-122"/>
                <a:cs typeface="Courier New" panose="02070309020205020404" pitchFamily="49" charset="0"/>
              </a:rPr>
              <a:t>return </a:t>
            </a:r>
            <a:r>
              <a:rPr kumimoji="0" lang="en-US" altLang="zh-CN" sz="900" b="0" i="0" u="none" strike="noStrike" cap="none" normalizeH="0" baseline="0" dirty="0" err="1" smtClean="0">
                <a:ln>
                  <a:noFill/>
                </a:ln>
                <a:solidFill>
                  <a:srgbClr val="7FDBCA"/>
                </a:solidFill>
                <a:effectLst/>
                <a:latin typeface="Courier New" panose="02070309020205020404" pitchFamily="49" charset="0"/>
                <a:ea typeface="宋体" panose="02010600030101010101" pitchFamily="2" charset="-122"/>
                <a:cs typeface="Courier New" panose="02070309020205020404" pitchFamily="49" charset="0"/>
              </a:rPr>
              <a:t>adminService</a:t>
            </a:r>
            <a:r>
              <a:rPr kumimoji="0" lang="en-US" altLang="zh-CN" sz="900" b="0" i="0" u="none" strike="noStrike" cap="none" normalizeH="0" baseline="0" dirty="0" err="1" smtClean="0">
                <a:ln>
                  <a:noFill/>
                </a:ln>
                <a:solidFill>
                  <a:srgbClr val="C792EA"/>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82AAFF"/>
                </a:solidFill>
                <a:effectLst/>
                <a:latin typeface="Courier New" panose="02070309020205020404" pitchFamily="49" charset="0"/>
                <a:ea typeface="宋体" panose="02010600030101010101" pitchFamily="2" charset="-122"/>
                <a:cs typeface="Courier New" panose="02070309020205020404" pitchFamily="49" charset="0"/>
              </a:rPr>
              <a:t>login</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7FDBCA"/>
                </a:solidFill>
                <a:effectLst/>
                <a:latin typeface="Courier New" panose="02070309020205020404" pitchFamily="49" charset="0"/>
                <a:ea typeface="宋体" panose="02010600030101010101" pitchFamily="2" charset="-122"/>
                <a:cs typeface="Courier New" panose="02070309020205020404" pitchFamily="49" charset="0"/>
              </a:rPr>
              <a:t>username</a:t>
            </a:r>
            <a:r>
              <a:rPr kumimoji="0" lang="en-US" altLang="zh-CN" sz="900" b="0" i="0" u="none" strike="noStrike" cap="none" normalizeH="0" baseline="0" dirty="0" err="1" smtClean="0">
                <a:ln>
                  <a:noFill/>
                </a:ln>
                <a:solidFill>
                  <a:srgbClr val="5F7E97"/>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900" b="0" i="0" u="none" strike="noStrike" cap="none" normalizeH="0" baseline="0" dirty="0" err="1" smtClean="0">
                <a:ln>
                  <a:noFill/>
                </a:ln>
                <a:solidFill>
                  <a:srgbClr val="7FDBCA"/>
                </a:solidFill>
                <a:effectLst/>
                <a:latin typeface="Courier New" panose="02070309020205020404" pitchFamily="49" charset="0"/>
                <a:ea typeface="宋体" panose="02010600030101010101" pitchFamily="2" charset="-122"/>
                <a:cs typeface="Courier New" panose="02070309020205020404" pitchFamily="49" charset="0"/>
              </a:rPr>
              <a:t>password</a:t>
            </a:r>
            <a:r>
              <a:rPr kumimoji="0" lang="en-US" altLang="zh-CN" sz="900" b="0" i="0" u="none" strike="noStrike" cap="none" normalizeH="0" baseline="0" dirty="0" smtClean="0">
                <a:ln>
                  <a:noFill/>
                </a:ln>
                <a:solidFill>
                  <a:srgbClr val="D6DEEB"/>
                </a:solidFill>
                <a:effectLst/>
                <a:latin typeface="Courier New" panose="02070309020205020404" pitchFamily="49" charset="0"/>
                <a:ea typeface="宋体" panose="02010600030101010101" pitchFamily="2" charset="-122"/>
                <a:cs typeface="Courier New" panose="02070309020205020404" pitchFamily="49" charset="0"/>
              </a:rPr>
              <a:t>);</a:t>
            </a:r>
            <a:r>
              <a:rPr kumimoji="0" lang="en-US" altLang="zh-CN" sz="8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Tree>
  </p:cSld>
  <p:clrMapOvr>
    <a:masterClrMapping/>
  </p:clrMapOvr>
  <p:transition spd="slow" advTm="3000">
    <p:push dir="u"/>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04</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1682750" y="3435350"/>
            <a:ext cx="8413115" cy="829945"/>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实现文档</a:t>
            </a: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实现文档</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658666" y="608785"/>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代码规范</a:t>
            </a:r>
            <a:endParaRPr lang="zh-CN" altLang="en-US" sz="1200" dirty="0"/>
          </a:p>
        </p:txBody>
      </p:sp>
      <p:pic>
        <p:nvPicPr>
          <p:cNvPr id="2" name="图片 1"/>
          <p:cNvPicPr>
            <a:picLocks noChangeAspect="1"/>
          </p:cNvPicPr>
          <p:nvPr/>
        </p:nvPicPr>
        <p:blipFill rotWithShape="1">
          <a:blip r:embed="rId7"/>
          <a:srcRect l="26528" t="23232" r="24722" b="3441"/>
          <a:stretch>
            <a:fillRect/>
          </a:stretch>
        </p:blipFill>
        <p:spPr>
          <a:xfrm>
            <a:off x="262467" y="1480347"/>
            <a:ext cx="5943600" cy="4893734"/>
          </a:xfrm>
          <a:prstGeom prst="rect">
            <a:avLst/>
          </a:prstGeom>
        </p:spPr>
      </p:pic>
      <p:pic>
        <p:nvPicPr>
          <p:cNvPr id="4" name="图片 3"/>
          <p:cNvPicPr>
            <a:picLocks noChangeAspect="1"/>
          </p:cNvPicPr>
          <p:nvPr/>
        </p:nvPicPr>
        <p:blipFill rotWithShape="1">
          <a:blip r:embed="rId8"/>
          <a:srcRect l="23889" t="15747" r="25208" b="3441"/>
          <a:stretch>
            <a:fillRect/>
          </a:stretch>
        </p:blipFill>
        <p:spPr>
          <a:xfrm>
            <a:off x="5799665" y="1305145"/>
            <a:ext cx="6206067" cy="5393268"/>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实现文档</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751799" y="488075"/>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代码清单</a:t>
            </a:r>
            <a:endParaRPr lang="zh-CN" altLang="en-US" sz="1200" dirty="0"/>
          </a:p>
        </p:txBody>
      </p:sp>
      <p:pic>
        <p:nvPicPr>
          <p:cNvPr id="2" name="图片 1"/>
          <p:cNvPicPr>
            <a:picLocks noChangeAspect="1"/>
          </p:cNvPicPr>
          <p:nvPr/>
        </p:nvPicPr>
        <p:blipFill rotWithShape="1">
          <a:blip r:embed="rId7"/>
          <a:srcRect l="32639" t="16889" r="28333" b="4799"/>
          <a:stretch/>
        </p:blipFill>
        <p:spPr>
          <a:xfrm>
            <a:off x="1024921" y="1135748"/>
            <a:ext cx="5047231" cy="5543793"/>
          </a:xfrm>
          <a:prstGeom prst="rect">
            <a:avLst/>
          </a:prstGeom>
        </p:spPr>
      </p:pic>
      <p:pic>
        <p:nvPicPr>
          <p:cNvPr id="4" name="图片 3"/>
          <p:cNvPicPr>
            <a:picLocks noChangeAspect="1"/>
          </p:cNvPicPr>
          <p:nvPr/>
        </p:nvPicPr>
        <p:blipFill rotWithShape="1">
          <a:blip r:embed="rId8"/>
          <a:srcRect l="31875" t="16899" r="30833" b="3441"/>
          <a:stretch/>
        </p:blipFill>
        <p:spPr>
          <a:xfrm>
            <a:off x="6562725" y="566057"/>
            <a:ext cx="5223933" cy="6108385"/>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353" y="14473"/>
            <a:ext cx="6560024" cy="6850644"/>
          </a:xfrm>
          <a:prstGeom prst="rect">
            <a:avLst/>
          </a:prstGeom>
        </p:spPr>
      </p:pic>
      <p:sp>
        <p:nvSpPr>
          <p:cNvPr id="21" name="文本框 20"/>
          <p:cNvSpPr txBox="1"/>
          <p:nvPr/>
        </p:nvSpPr>
        <p:spPr>
          <a:xfrm>
            <a:off x="5506557" y="2350871"/>
            <a:ext cx="960519"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01</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3676650" y="3435350"/>
            <a:ext cx="4284980" cy="1569660"/>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项目分析与计划文档</a:t>
            </a:r>
          </a:p>
        </p:txBody>
      </p:sp>
      <p:sp>
        <p:nvSpPr>
          <p:cNvPr id="23" name="Rectangle 30"/>
          <p:cNvSpPr/>
          <p:nvPr/>
        </p:nvSpPr>
        <p:spPr>
          <a:xfrm flipH="1">
            <a:off x="4956696" y="4408892"/>
            <a:ext cx="2060241" cy="306705"/>
          </a:xfrm>
          <a:prstGeom prst="rect">
            <a:avLst/>
          </a:prstGeom>
        </p:spPr>
        <p:txBody>
          <a:bodyPr wrap="square">
            <a:spAutoFit/>
          </a:bodyPr>
          <a:lstStyle/>
          <a:p>
            <a:pPr lvl="0" algn="ctr">
              <a:defRPr/>
            </a:pPr>
            <a:endParaRPr kumimoji="0" lang="en-US" altLang="zh-CN" sz="1400" b="0"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par>
                          <p:cTn id="23" fill="hold">
                            <p:stCondLst>
                              <p:cond delay="3299"/>
                            </p:stCondLst>
                            <p:childTnLst>
                              <p:par>
                                <p:cTn id="24" presetID="10" presetClass="entr" presetSubtype="0" fill="hold" grpId="0" nodeType="afterEffect">
                                  <p:stCondLst>
                                    <p:cond delay="0"/>
                                  </p:stCondLst>
                                  <p:iterate type="lt">
                                    <p:tmPct val="10000"/>
                                  </p:iterate>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实现文档</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564916" y="446698"/>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hlinkClick r:id="rId7" action="ppaction://hlinkfile"/>
              </a:rPr>
              <a:t>内部代码走查</a:t>
            </a:r>
            <a:endParaRPr lang="zh-CN" altLang="en-US" sz="1200" dirty="0"/>
          </a:p>
        </p:txBody>
      </p:sp>
      <p:pic>
        <p:nvPicPr>
          <p:cNvPr id="2" name="图片 1"/>
          <p:cNvPicPr>
            <a:picLocks noChangeAspect="1"/>
          </p:cNvPicPr>
          <p:nvPr/>
        </p:nvPicPr>
        <p:blipFill rotWithShape="1">
          <a:blip r:embed="rId8"/>
          <a:srcRect l="29722" t="16889" r="29166" b="4837"/>
          <a:stretch/>
        </p:blipFill>
        <p:spPr>
          <a:xfrm>
            <a:off x="6790266" y="1290597"/>
            <a:ext cx="5012267" cy="5223934"/>
          </a:xfrm>
          <a:prstGeom prst="rect">
            <a:avLst/>
          </a:prstGeom>
        </p:spPr>
      </p:pic>
      <p:pic>
        <p:nvPicPr>
          <p:cNvPr id="4" name="图片 3"/>
          <p:cNvPicPr>
            <a:picLocks noChangeAspect="1"/>
          </p:cNvPicPr>
          <p:nvPr/>
        </p:nvPicPr>
        <p:blipFill rotWithShape="1">
          <a:blip r:embed="rId9"/>
          <a:srcRect l="28959" t="16635" r="29513" b="3441"/>
          <a:stretch/>
        </p:blipFill>
        <p:spPr>
          <a:xfrm>
            <a:off x="1395767" y="1290597"/>
            <a:ext cx="5063067" cy="5334000"/>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05</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1682750" y="3435350"/>
            <a:ext cx="8413115" cy="829945"/>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测试用例与测试计划</a:t>
            </a: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测试用例与测试计划</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515059" y="785578"/>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测试用例</a:t>
            </a:r>
            <a:endParaRPr lang="zh-CN" altLang="en-US" sz="1200" dirty="0"/>
          </a:p>
        </p:txBody>
      </p:sp>
      <p:pic>
        <p:nvPicPr>
          <p:cNvPr id="2" name="图片 1"/>
          <p:cNvPicPr>
            <a:picLocks noChangeAspect="1"/>
          </p:cNvPicPr>
          <p:nvPr/>
        </p:nvPicPr>
        <p:blipFill rotWithShape="1">
          <a:blip r:embed="rId7"/>
          <a:srcRect l="28681" t="16001" r="29931" b="2426"/>
          <a:stretch>
            <a:fillRect/>
          </a:stretch>
        </p:blipFill>
        <p:spPr>
          <a:xfrm>
            <a:off x="2211725" y="1015999"/>
            <a:ext cx="5046134" cy="5444067"/>
          </a:xfrm>
          <a:prstGeom prst="rect">
            <a:avLst/>
          </a:prstGeom>
        </p:spPr>
      </p:pic>
      <p:pic>
        <p:nvPicPr>
          <p:cNvPr id="4" name="图片 3"/>
          <p:cNvPicPr>
            <a:picLocks noChangeAspect="1"/>
          </p:cNvPicPr>
          <p:nvPr/>
        </p:nvPicPr>
        <p:blipFill rotWithShape="1">
          <a:blip r:embed="rId8"/>
          <a:srcRect l="31250" t="18918" r="29931" b="11180"/>
          <a:stretch>
            <a:fillRect/>
          </a:stretch>
        </p:blipFill>
        <p:spPr>
          <a:xfrm>
            <a:off x="6402651" y="953863"/>
            <a:ext cx="5586149" cy="5506203"/>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测试用例与测试计划</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278168" y="785578"/>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hlinkClick r:id="rId7" action="ppaction://hlinkfile"/>
              </a:rPr>
              <a:t>测试用例</a:t>
            </a:r>
            <a:endParaRPr lang="zh-CN" altLang="en-US" sz="1200" dirty="0"/>
          </a:p>
        </p:txBody>
      </p:sp>
      <p:pic>
        <p:nvPicPr>
          <p:cNvPr id="5" name="图片 4"/>
          <p:cNvPicPr>
            <a:picLocks noChangeAspect="1"/>
          </p:cNvPicPr>
          <p:nvPr/>
        </p:nvPicPr>
        <p:blipFill rotWithShape="1">
          <a:blip r:embed="rId8"/>
          <a:srcRect l="29166" t="17523" r="30347" b="4583"/>
          <a:stretch>
            <a:fillRect/>
          </a:stretch>
        </p:blipFill>
        <p:spPr>
          <a:xfrm>
            <a:off x="2150168" y="953863"/>
            <a:ext cx="5417276" cy="5705330"/>
          </a:xfrm>
          <a:prstGeom prst="rect">
            <a:avLst/>
          </a:prstGeom>
        </p:spPr>
      </p:pic>
      <p:pic>
        <p:nvPicPr>
          <p:cNvPr id="8" name="图片 7"/>
          <p:cNvPicPr>
            <a:picLocks noChangeAspect="1"/>
          </p:cNvPicPr>
          <p:nvPr/>
        </p:nvPicPr>
        <p:blipFill rotWithShape="1">
          <a:blip r:embed="rId9"/>
          <a:srcRect l="29028" t="16255" r="29861" b="3822"/>
          <a:stretch>
            <a:fillRect/>
          </a:stretch>
        </p:blipFill>
        <p:spPr>
          <a:xfrm>
            <a:off x="6511538" y="785578"/>
            <a:ext cx="5513725" cy="5867647"/>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测试用例与测试计划</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895733" y="602698"/>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测试计划</a:t>
            </a:r>
            <a:endParaRPr lang="zh-CN" altLang="en-US" sz="1200" dirty="0"/>
          </a:p>
        </p:txBody>
      </p:sp>
      <p:pic>
        <p:nvPicPr>
          <p:cNvPr id="2" name="图片 1"/>
          <p:cNvPicPr>
            <a:picLocks noChangeAspect="1"/>
          </p:cNvPicPr>
          <p:nvPr/>
        </p:nvPicPr>
        <p:blipFill rotWithShape="1">
          <a:blip r:embed="rId7"/>
          <a:srcRect l="29097" t="16509" r="29792" b="4325"/>
          <a:stretch>
            <a:fillRect/>
          </a:stretch>
        </p:blipFill>
        <p:spPr>
          <a:xfrm>
            <a:off x="5960532" y="1100847"/>
            <a:ext cx="5012267" cy="5283557"/>
          </a:xfrm>
          <a:prstGeom prst="rect">
            <a:avLst/>
          </a:prstGeom>
        </p:spPr>
      </p:pic>
      <p:graphicFrame>
        <p:nvGraphicFramePr>
          <p:cNvPr id="5" name="表格 4"/>
          <p:cNvGraphicFramePr>
            <a:graphicFrameLocks noGrp="1"/>
          </p:cNvGraphicFramePr>
          <p:nvPr>
            <p:extLst>
              <p:ext uri="{D42A27DB-BD31-4B8C-83A1-F6EECF244321}">
                <p14:modId xmlns:p14="http://schemas.microsoft.com/office/powerpoint/2010/main" val="3324331402"/>
              </p:ext>
            </p:extLst>
          </p:nvPr>
        </p:nvGraphicFramePr>
        <p:xfrm>
          <a:off x="599597" y="2260653"/>
          <a:ext cx="5897880" cy="2880360"/>
        </p:xfrm>
        <a:graphic>
          <a:graphicData uri="http://schemas.openxmlformats.org/drawingml/2006/table">
            <a:tbl>
              <a:tblPr>
                <a:tableStyleId>{5C22544A-7EE6-4342-B048-85BDC9FD1C3A}</a:tableStyleId>
              </a:tblPr>
              <a:tblGrid>
                <a:gridCol w="936625"/>
                <a:gridCol w="1071245"/>
                <a:gridCol w="565785"/>
                <a:gridCol w="1381125"/>
                <a:gridCol w="1943100"/>
              </a:tblGrid>
              <a:tr h="287020">
                <a:tc>
                  <a:txBody>
                    <a:bodyPr/>
                    <a:lstStyle/>
                    <a:p>
                      <a:pPr algn="just">
                        <a:lnSpc>
                          <a:spcPct val="150000"/>
                        </a:lnSpc>
                        <a:spcAft>
                          <a:spcPts val="0"/>
                        </a:spcAft>
                      </a:pPr>
                      <a:r>
                        <a:rPr lang="zh-CN" sz="1800" kern="100">
                          <a:effectLst/>
                        </a:rPr>
                        <a:t>版本</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Bef>
                          <a:spcPts val="600"/>
                        </a:spcBef>
                        <a:spcAft>
                          <a:spcPts val="0"/>
                        </a:spcAft>
                        <a:tabLst>
                          <a:tab pos="5486400" algn="ctr"/>
                          <a:tab pos="266700" algn="l"/>
                        </a:tabLst>
                      </a:pPr>
                      <a:r>
                        <a:rPr lang="zh-CN" sz="1800" kern="100">
                          <a:effectLst/>
                        </a:rPr>
                        <a:t>日期</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Bef>
                          <a:spcPts val="600"/>
                        </a:spcBef>
                        <a:spcAft>
                          <a:spcPts val="0"/>
                        </a:spcAft>
                        <a:tabLst>
                          <a:tab pos="5486400" algn="ctr"/>
                          <a:tab pos="266700" algn="l"/>
                        </a:tabLst>
                      </a:pPr>
                      <a:r>
                        <a:rPr lang="en-US" sz="1800" kern="100">
                          <a:effectLst/>
                        </a:rPr>
                        <a:t>AMD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Bef>
                          <a:spcPts val="600"/>
                        </a:spcBef>
                        <a:spcAft>
                          <a:spcPts val="0"/>
                        </a:spcAft>
                        <a:tabLst>
                          <a:tab pos="5486400" algn="ctr"/>
                          <a:tab pos="266700" algn="l"/>
                        </a:tabLst>
                      </a:pPr>
                      <a:r>
                        <a:rPr lang="zh-CN" sz="1800" kern="100">
                          <a:effectLst/>
                        </a:rPr>
                        <a:t>修订者</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Bef>
                          <a:spcPts val="600"/>
                        </a:spcBef>
                        <a:spcAft>
                          <a:spcPts val="0"/>
                        </a:spcAft>
                        <a:tabLst>
                          <a:tab pos="5486400" algn="ctr"/>
                          <a:tab pos="266700" algn="l"/>
                        </a:tabLst>
                      </a:pPr>
                      <a:r>
                        <a:rPr lang="zh-CN" sz="1800" kern="100">
                          <a:effectLst/>
                        </a:rPr>
                        <a:t>说明</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91465">
                <a:tc>
                  <a:txBody>
                    <a:bodyPr/>
                    <a:lstStyle/>
                    <a:p>
                      <a:pPr algn="just">
                        <a:lnSpc>
                          <a:spcPct val="150000"/>
                        </a:lnSpc>
                        <a:spcAft>
                          <a:spcPts val="0"/>
                        </a:spcAft>
                      </a:pPr>
                      <a:r>
                        <a:rPr lang="zh-CN" sz="1800" kern="100">
                          <a:effectLst/>
                        </a:rPr>
                        <a:t>第</a:t>
                      </a:r>
                      <a:r>
                        <a:rPr lang="en-US" sz="1800" kern="100">
                          <a:effectLst/>
                        </a:rPr>
                        <a:t>0.1</a:t>
                      </a:r>
                      <a:r>
                        <a:rPr lang="zh-CN" sz="1800" kern="100">
                          <a:effectLst/>
                        </a:rPr>
                        <a:t>版</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11</a:t>
                      </a:r>
                      <a:r>
                        <a:rPr lang="zh-CN" sz="1800" kern="100">
                          <a:effectLst/>
                        </a:rPr>
                        <a:t>月</a:t>
                      </a:r>
                      <a:r>
                        <a:rPr lang="en-US" sz="1800" kern="100">
                          <a:effectLst/>
                        </a:rPr>
                        <a:t>26</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A</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李磊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新建发布</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91465">
                <a:tc>
                  <a:txBody>
                    <a:bodyPr/>
                    <a:lstStyle/>
                    <a:p>
                      <a:pPr algn="just">
                        <a:lnSpc>
                          <a:spcPct val="150000"/>
                        </a:lnSpc>
                        <a:spcAft>
                          <a:spcPts val="0"/>
                        </a:spcAft>
                      </a:pPr>
                      <a:r>
                        <a:rPr lang="zh-CN" sz="1800" kern="100">
                          <a:effectLst/>
                        </a:rPr>
                        <a:t>第</a:t>
                      </a:r>
                      <a:r>
                        <a:rPr lang="en-US" sz="1800" kern="100">
                          <a:effectLst/>
                        </a:rPr>
                        <a:t>1.0</a:t>
                      </a:r>
                      <a:r>
                        <a:rPr lang="zh-CN" sz="1800" kern="100">
                          <a:effectLst/>
                        </a:rPr>
                        <a:t>版</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1</a:t>
                      </a:r>
                      <a:r>
                        <a:rPr lang="zh-CN" sz="1800" kern="100">
                          <a:effectLst/>
                        </a:rPr>
                        <a:t>月</a:t>
                      </a:r>
                      <a:r>
                        <a:rPr lang="en-US" sz="1800" kern="100">
                          <a:effectLst/>
                        </a:rPr>
                        <a:t>2</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M</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董思诚</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增加内容并正式发布</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91465">
                <a:tc>
                  <a:txBody>
                    <a:bodyPr/>
                    <a:lstStyle/>
                    <a:p>
                      <a:pPr algn="just">
                        <a:lnSpc>
                          <a:spcPct val="150000"/>
                        </a:lnSpc>
                        <a:spcAft>
                          <a:spcPts val="0"/>
                        </a:spcAft>
                      </a:pPr>
                      <a:r>
                        <a:rPr lang="zh-CN" sz="1800" kern="100">
                          <a:effectLst/>
                        </a:rPr>
                        <a:t>第</a:t>
                      </a:r>
                      <a:r>
                        <a:rPr lang="en-US" sz="1800" kern="100">
                          <a:effectLst/>
                        </a:rPr>
                        <a:t>1.1</a:t>
                      </a:r>
                      <a:r>
                        <a:rPr lang="zh-CN" sz="1800" kern="100">
                          <a:effectLst/>
                        </a:rPr>
                        <a:t>版</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1</a:t>
                      </a:r>
                      <a:r>
                        <a:rPr lang="zh-CN" sz="1800" kern="100">
                          <a:effectLst/>
                        </a:rPr>
                        <a:t>月</a:t>
                      </a:r>
                      <a:r>
                        <a:rPr lang="en-US" sz="1800" kern="100">
                          <a:effectLst/>
                        </a:rPr>
                        <a:t>18</a:t>
                      </a:r>
                      <a:r>
                        <a:rPr lang="zh-CN" sz="1800" kern="100">
                          <a:effectLst/>
                        </a:rPr>
                        <a:t>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800" kern="100">
                          <a:effectLst/>
                        </a:rPr>
                        <a:t>M</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李磊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补充测试内容</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bl>
          </a:graphicData>
        </a:graphic>
      </p:graphicFrame>
    </p:spTree>
  </p:cSld>
  <p:clrMapOvr>
    <a:masterClrMapping/>
  </p:clrMapOvr>
  <p:transition spd="slow" advTm="3000">
    <p:push dir="u"/>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测试用例与测试计划</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895733" y="602698"/>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用户手册</a:t>
            </a:r>
            <a:endParaRPr lang="zh-CN" altLang="en-US" sz="1200" dirty="0"/>
          </a:p>
        </p:txBody>
      </p:sp>
      <p:pic>
        <p:nvPicPr>
          <p:cNvPr id="8" name="图片 7"/>
          <p:cNvPicPr>
            <a:picLocks noChangeAspect="1"/>
          </p:cNvPicPr>
          <p:nvPr/>
        </p:nvPicPr>
        <p:blipFill rotWithShape="1">
          <a:blip r:embed="rId7"/>
          <a:srcRect l="28820" t="27292" r="30000" b="3315"/>
          <a:stretch>
            <a:fillRect/>
          </a:stretch>
        </p:blipFill>
        <p:spPr>
          <a:xfrm>
            <a:off x="6417733" y="1100847"/>
            <a:ext cx="5667445" cy="5227810"/>
          </a:xfrm>
          <a:prstGeom prst="rect">
            <a:avLst/>
          </a:prstGeom>
        </p:spPr>
      </p:pic>
      <p:graphicFrame>
        <p:nvGraphicFramePr>
          <p:cNvPr id="2" name="表格 1"/>
          <p:cNvGraphicFramePr>
            <a:graphicFrameLocks noGrp="1"/>
          </p:cNvGraphicFramePr>
          <p:nvPr/>
        </p:nvGraphicFramePr>
        <p:xfrm>
          <a:off x="386927" y="1858646"/>
          <a:ext cx="5897880" cy="4023360"/>
        </p:xfrm>
        <a:graphic>
          <a:graphicData uri="http://schemas.openxmlformats.org/drawingml/2006/table">
            <a:tbl>
              <a:tblPr firstRow="1" firstCol="1" bandRow="1">
                <a:tableStyleId>{5C22544A-7EE6-4342-B048-85BDC9FD1C3A}</a:tableStyleId>
              </a:tblPr>
              <a:tblGrid>
                <a:gridCol w="936625"/>
                <a:gridCol w="1071245"/>
                <a:gridCol w="565785"/>
                <a:gridCol w="1381125"/>
                <a:gridCol w="1943100"/>
              </a:tblGrid>
              <a:tr h="287020">
                <a:tc>
                  <a:txBody>
                    <a:bodyPr/>
                    <a:lstStyle/>
                    <a:p>
                      <a:pPr algn="just">
                        <a:lnSpc>
                          <a:spcPct val="150000"/>
                        </a:lnSpc>
                        <a:spcAft>
                          <a:spcPts val="0"/>
                        </a:spcAft>
                      </a:pPr>
                      <a:r>
                        <a:rPr lang="zh-CN" sz="1600" kern="100">
                          <a:effectLst/>
                        </a:rPr>
                        <a:t>版本</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Bef>
                          <a:spcPts val="600"/>
                        </a:spcBef>
                        <a:spcAft>
                          <a:spcPts val="0"/>
                        </a:spcAft>
                        <a:tabLst>
                          <a:tab pos="5486400" algn="ctr"/>
                          <a:tab pos="266700" algn="l"/>
                          <a:tab pos="5486400" algn="ctr"/>
                        </a:tabLst>
                      </a:pPr>
                      <a:r>
                        <a:rPr lang="zh-CN" sz="1600" kern="100">
                          <a:effectLst/>
                        </a:rPr>
                        <a:t>日期</a:t>
                      </a:r>
                      <a:endParaRPr lang="zh-CN" sz="1600">
                        <a:effectLst/>
                        <a:latin typeface="等线" panose="02010600030101010101" charset="-122"/>
                        <a:ea typeface="等线" panose="02010600030101010101" charset="-122"/>
                        <a:cs typeface="Times New Roman" panose="02020603050405020304" pitchFamily="18" charset="0"/>
                      </a:endParaRPr>
                    </a:p>
                  </a:txBody>
                  <a:tcPr marL="68580" marR="68580" marT="0" marB="0" anchor="ctr"/>
                </a:tc>
                <a:tc>
                  <a:txBody>
                    <a:bodyPr/>
                    <a:lstStyle/>
                    <a:p>
                      <a:pPr algn="just">
                        <a:lnSpc>
                          <a:spcPct val="150000"/>
                        </a:lnSpc>
                        <a:spcBef>
                          <a:spcPts val="600"/>
                        </a:spcBef>
                        <a:spcAft>
                          <a:spcPts val="0"/>
                        </a:spcAft>
                        <a:tabLst>
                          <a:tab pos="5486400" algn="ctr"/>
                          <a:tab pos="266700" algn="l"/>
                          <a:tab pos="5486400" algn="ctr"/>
                        </a:tabLst>
                      </a:pPr>
                      <a:r>
                        <a:rPr lang="en-US" sz="1600" kern="100">
                          <a:effectLst/>
                        </a:rPr>
                        <a:t>AMD</a:t>
                      </a:r>
                      <a:endParaRPr lang="zh-CN" sz="1600">
                        <a:effectLst/>
                        <a:latin typeface="等线" panose="02010600030101010101" charset="-122"/>
                        <a:ea typeface="等线" panose="02010600030101010101" charset="-122"/>
                        <a:cs typeface="Times New Roman" panose="02020603050405020304" pitchFamily="18" charset="0"/>
                      </a:endParaRPr>
                    </a:p>
                  </a:txBody>
                  <a:tcPr marL="68580" marR="68580" marT="0" marB="0" anchor="ctr"/>
                </a:tc>
                <a:tc>
                  <a:txBody>
                    <a:bodyPr/>
                    <a:lstStyle/>
                    <a:p>
                      <a:pPr algn="ctr">
                        <a:lnSpc>
                          <a:spcPct val="150000"/>
                        </a:lnSpc>
                        <a:spcBef>
                          <a:spcPts val="600"/>
                        </a:spcBef>
                        <a:spcAft>
                          <a:spcPts val="0"/>
                        </a:spcAft>
                        <a:tabLst>
                          <a:tab pos="5486400" algn="ctr"/>
                          <a:tab pos="266700" algn="l"/>
                          <a:tab pos="5486400" algn="ctr"/>
                        </a:tabLst>
                      </a:pPr>
                      <a:r>
                        <a:rPr lang="zh-CN" sz="1600" kern="100">
                          <a:effectLst/>
                        </a:rPr>
                        <a:t>修订者</a:t>
                      </a:r>
                      <a:endParaRPr lang="zh-CN" sz="1600">
                        <a:effectLst/>
                        <a:latin typeface="等线" panose="02010600030101010101" charset="-122"/>
                        <a:ea typeface="等线" panose="02010600030101010101" charset="-122"/>
                        <a:cs typeface="Times New Roman" panose="02020603050405020304" pitchFamily="18" charset="0"/>
                      </a:endParaRPr>
                    </a:p>
                  </a:txBody>
                  <a:tcPr marL="68580" marR="68580" marT="0" marB="0" anchor="ctr"/>
                </a:tc>
                <a:tc>
                  <a:txBody>
                    <a:bodyPr/>
                    <a:lstStyle/>
                    <a:p>
                      <a:pPr algn="ctr">
                        <a:lnSpc>
                          <a:spcPct val="150000"/>
                        </a:lnSpc>
                        <a:spcBef>
                          <a:spcPts val="600"/>
                        </a:spcBef>
                        <a:spcAft>
                          <a:spcPts val="0"/>
                        </a:spcAft>
                        <a:tabLst>
                          <a:tab pos="5486400" algn="ctr"/>
                          <a:tab pos="266700" algn="l"/>
                          <a:tab pos="5486400" algn="ctr"/>
                        </a:tabLst>
                      </a:pPr>
                      <a:r>
                        <a:rPr lang="zh-CN" sz="1600" kern="100">
                          <a:effectLst/>
                        </a:rPr>
                        <a:t>说明</a:t>
                      </a:r>
                      <a:endParaRPr lang="zh-CN" sz="1600">
                        <a:effectLst/>
                        <a:latin typeface="等线" panose="02010600030101010101" charset="-122"/>
                        <a:ea typeface="等线" panose="02010600030101010101" charset="-122"/>
                        <a:cs typeface="Times New Roman" panose="02020603050405020304" pitchFamily="18" charset="0"/>
                      </a:endParaRPr>
                    </a:p>
                  </a:txBody>
                  <a:tcPr marL="68580" marR="68580" marT="0" marB="0" anchor="ctr"/>
                </a:tc>
              </a:tr>
              <a:tr h="291465">
                <a:tc>
                  <a:txBody>
                    <a:bodyPr/>
                    <a:lstStyle/>
                    <a:p>
                      <a:pPr algn="just">
                        <a:lnSpc>
                          <a:spcPct val="150000"/>
                        </a:lnSpc>
                        <a:spcAft>
                          <a:spcPts val="0"/>
                        </a:spcAft>
                      </a:pPr>
                      <a:r>
                        <a:rPr lang="zh-CN" sz="1600" kern="100">
                          <a:effectLst/>
                        </a:rPr>
                        <a:t>第</a:t>
                      </a:r>
                      <a:r>
                        <a:rPr lang="en-US" sz="1600" kern="100">
                          <a:effectLst/>
                        </a:rPr>
                        <a:t>0.1</a:t>
                      </a:r>
                      <a:r>
                        <a:rPr lang="zh-CN" sz="1600" kern="100">
                          <a:effectLst/>
                        </a:rPr>
                        <a:t>版</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11</a:t>
                      </a:r>
                      <a:r>
                        <a:rPr lang="zh-CN" sz="1600" kern="100">
                          <a:effectLst/>
                        </a:rPr>
                        <a:t>月</a:t>
                      </a:r>
                      <a:r>
                        <a:rPr lang="en-US" sz="1600" kern="100">
                          <a:effectLst/>
                        </a:rPr>
                        <a:t>28</a:t>
                      </a:r>
                      <a:r>
                        <a:rPr lang="zh-CN" sz="1600" kern="100">
                          <a:effectLst/>
                        </a:rPr>
                        <a:t>日</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董思诚</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新建发布</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r>
              <a:tr h="291465">
                <a:tc>
                  <a:txBody>
                    <a:bodyPr/>
                    <a:lstStyle/>
                    <a:p>
                      <a:pPr algn="just">
                        <a:lnSpc>
                          <a:spcPct val="150000"/>
                        </a:lnSpc>
                        <a:spcAft>
                          <a:spcPts val="0"/>
                        </a:spcAft>
                      </a:pPr>
                      <a:r>
                        <a:rPr lang="zh-CN" sz="1600" kern="100">
                          <a:effectLst/>
                        </a:rPr>
                        <a:t>第</a:t>
                      </a:r>
                      <a:r>
                        <a:rPr lang="en-US" sz="1600" kern="100">
                          <a:effectLst/>
                        </a:rPr>
                        <a:t>0.2</a:t>
                      </a:r>
                      <a:r>
                        <a:rPr lang="zh-CN" sz="1600" kern="100">
                          <a:effectLst/>
                        </a:rPr>
                        <a:t>版</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12</a:t>
                      </a:r>
                      <a:r>
                        <a:rPr lang="zh-CN" sz="1600" kern="100">
                          <a:effectLst/>
                        </a:rPr>
                        <a:t>月</a:t>
                      </a:r>
                      <a:r>
                        <a:rPr lang="en-US" sz="1600" kern="100">
                          <a:effectLst/>
                        </a:rPr>
                        <a:t>2</a:t>
                      </a:r>
                      <a:r>
                        <a:rPr lang="zh-CN" sz="1600" kern="100">
                          <a:effectLst/>
                        </a:rPr>
                        <a:t>日</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李磊</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管理员用户内容补充</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r>
              <a:tr h="291465">
                <a:tc>
                  <a:txBody>
                    <a:bodyPr/>
                    <a:lstStyle/>
                    <a:p>
                      <a:pPr algn="just">
                        <a:lnSpc>
                          <a:spcPct val="150000"/>
                        </a:lnSpc>
                        <a:spcAft>
                          <a:spcPts val="0"/>
                        </a:spcAft>
                      </a:pPr>
                      <a:r>
                        <a:rPr lang="zh-CN" sz="1600" kern="100">
                          <a:effectLst/>
                        </a:rPr>
                        <a:t>第</a:t>
                      </a:r>
                      <a:r>
                        <a:rPr lang="en-US" sz="1600" kern="100">
                          <a:effectLst/>
                        </a:rPr>
                        <a:t>0.3</a:t>
                      </a:r>
                      <a:r>
                        <a:rPr lang="zh-CN" sz="1600" kern="100">
                          <a:effectLst/>
                        </a:rPr>
                        <a:t>版</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12</a:t>
                      </a:r>
                      <a:r>
                        <a:rPr lang="zh-CN" sz="1600" kern="100">
                          <a:effectLst/>
                        </a:rPr>
                        <a:t>月</a:t>
                      </a:r>
                      <a:r>
                        <a:rPr lang="en-US" sz="1600" kern="100">
                          <a:effectLst/>
                        </a:rPr>
                        <a:t>12</a:t>
                      </a:r>
                      <a:r>
                        <a:rPr lang="zh-CN" sz="1600" kern="100">
                          <a:effectLst/>
                        </a:rPr>
                        <a:t>日</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董思诚</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功能界面原型添加</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r>
              <a:tr h="291465">
                <a:tc>
                  <a:txBody>
                    <a:bodyPr/>
                    <a:lstStyle/>
                    <a:p>
                      <a:pPr algn="just">
                        <a:lnSpc>
                          <a:spcPct val="150000"/>
                        </a:lnSpc>
                        <a:spcAft>
                          <a:spcPts val="0"/>
                        </a:spcAft>
                      </a:pPr>
                      <a:r>
                        <a:rPr lang="zh-CN" sz="1600" kern="100">
                          <a:effectLst/>
                        </a:rPr>
                        <a:t>第</a:t>
                      </a:r>
                      <a:r>
                        <a:rPr lang="en-US" sz="1600" kern="100">
                          <a:effectLst/>
                        </a:rPr>
                        <a:t>1.0</a:t>
                      </a:r>
                      <a:r>
                        <a:rPr lang="zh-CN" sz="1600" kern="100">
                          <a:effectLst/>
                        </a:rPr>
                        <a:t>版</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12</a:t>
                      </a:r>
                      <a:r>
                        <a:rPr lang="zh-CN" sz="1600" kern="100">
                          <a:effectLst/>
                        </a:rPr>
                        <a:t>月</a:t>
                      </a:r>
                      <a:r>
                        <a:rPr lang="en-US" sz="1600" kern="100">
                          <a:effectLst/>
                        </a:rPr>
                        <a:t>13</a:t>
                      </a:r>
                      <a:r>
                        <a:rPr lang="zh-CN" sz="1600" kern="100">
                          <a:effectLst/>
                        </a:rPr>
                        <a:t>日</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董思诚</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正式发布</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r>
              <a:tr h="291465">
                <a:tc>
                  <a:txBody>
                    <a:bodyPr/>
                    <a:lstStyle/>
                    <a:p>
                      <a:pPr algn="just">
                        <a:lnSpc>
                          <a:spcPct val="150000"/>
                        </a:lnSpc>
                        <a:spcAft>
                          <a:spcPts val="0"/>
                        </a:spcAft>
                      </a:pPr>
                      <a:r>
                        <a:rPr lang="zh-CN" sz="1600" kern="100">
                          <a:effectLst/>
                        </a:rPr>
                        <a:t>第</a:t>
                      </a:r>
                      <a:r>
                        <a:rPr lang="en-US" sz="1600" kern="100">
                          <a:effectLst/>
                        </a:rPr>
                        <a:t>1.1</a:t>
                      </a:r>
                      <a:r>
                        <a:rPr lang="zh-CN" sz="1600" kern="100">
                          <a:effectLst/>
                        </a:rPr>
                        <a:t>版</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1</a:t>
                      </a:r>
                      <a:r>
                        <a:rPr lang="zh-CN" sz="1600" kern="100">
                          <a:effectLst/>
                        </a:rPr>
                        <a:t>月</a:t>
                      </a:r>
                      <a:r>
                        <a:rPr lang="en-US" sz="1600" kern="100">
                          <a:effectLst/>
                        </a:rPr>
                        <a:t>9</a:t>
                      </a:r>
                      <a:r>
                        <a:rPr lang="zh-CN" sz="1600" kern="100">
                          <a:effectLst/>
                        </a:rPr>
                        <a:t>日</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董思诚</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添加相关成型模块截图</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r>
              <a:tr h="291465">
                <a:tc>
                  <a:txBody>
                    <a:bodyPr/>
                    <a:lstStyle/>
                    <a:p>
                      <a:pPr algn="just">
                        <a:lnSpc>
                          <a:spcPct val="150000"/>
                        </a:lnSpc>
                        <a:spcAft>
                          <a:spcPts val="0"/>
                        </a:spcAft>
                      </a:pPr>
                      <a:r>
                        <a:rPr lang="zh-CN" sz="1600" kern="100">
                          <a:effectLst/>
                        </a:rPr>
                        <a:t>第</a:t>
                      </a:r>
                      <a:r>
                        <a:rPr lang="en-US" sz="1600" kern="100">
                          <a:effectLst/>
                        </a:rPr>
                        <a:t>1.2</a:t>
                      </a:r>
                      <a:r>
                        <a:rPr lang="zh-CN" sz="1600" kern="100">
                          <a:effectLst/>
                        </a:rPr>
                        <a:t>版</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1</a:t>
                      </a:r>
                      <a:r>
                        <a:rPr lang="zh-CN" sz="1600" kern="100">
                          <a:effectLst/>
                        </a:rPr>
                        <a:t>月</a:t>
                      </a:r>
                      <a:r>
                        <a:rPr lang="en-US" sz="1600" kern="100">
                          <a:effectLst/>
                        </a:rPr>
                        <a:t>16</a:t>
                      </a:r>
                      <a:r>
                        <a:rPr lang="zh-CN" sz="1600" kern="100">
                          <a:effectLst/>
                        </a:rPr>
                        <a:t>日</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a:effectLst/>
                        </a:rPr>
                        <a:t>李磊</a:t>
                      </a:r>
                      <a:endParaRPr lang="zh-CN" sz="1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ct val="150000"/>
                        </a:lnSpc>
                        <a:spcAft>
                          <a:spcPts val="0"/>
                        </a:spcAft>
                      </a:pPr>
                      <a:r>
                        <a:rPr lang="zh-CN" sz="1600" kern="100" dirty="0">
                          <a:effectLst/>
                        </a:rPr>
                        <a:t>添加相关成型模块截图</a:t>
                      </a:r>
                      <a:endParaRPr lang="zh-CN" sz="1600" kern="100" dirty="0">
                        <a:effectLst/>
                        <a:latin typeface="Times New Roman" panose="02020603050405020304" pitchFamily="18" charset="0"/>
                        <a:ea typeface="宋体" panose="02010600030101010101" pitchFamily="2" charset="-122"/>
                      </a:endParaRPr>
                    </a:p>
                  </a:txBody>
                  <a:tcPr marL="68580" marR="68580" marT="0" marB="0" anchor="ctr"/>
                </a:tc>
              </a:tr>
            </a:tbl>
          </a:graphicData>
        </a:graphic>
      </p:graphicFrame>
    </p:spTree>
  </p:cSld>
  <p:clrMapOvr>
    <a:masterClrMapping/>
  </p:clrMapOvr>
  <p:transition spd="slow" advTm="3000">
    <p:push dir="u"/>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06</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1682750" y="3435350"/>
            <a:ext cx="8413115" cy="829945"/>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项目成果</a:t>
            </a: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07</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1682750" y="3435350"/>
            <a:ext cx="8413115" cy="829945"/>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各种测试</a:t>
            </a: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各种测试</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751799" y="834982"/>
            <a:ext cx="1881335"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测试工具</a:t>
            </a:r>
            <a:endParaRPr lang="zh-CN" altLang="en-US" sz="1200" dirty="0"/>
          </a:p>
        </p:txBody>
      </p:sp>
      <p:sp>
        <p:nvSpPr>
          <p:cNvPr id="4" name="矩形 3"/>
          <p:cNvSpPr/>
          <p:nvPr/>
        </p:nvSpPr>
        <p:spPr>
          <a:xfrm>
            <a:off x="751799" y="1538834"/>
            <a:ext cx="10966068" cy="923330"/>
          </a:xfrm>
          <a:prstGeom prst="rect">
            <a:avLst/>
          </a:prstGeom>
        </p:spPr>
        <p:txBody>
          <a:bodyPr wrap="square">
            <a:spAutoFit/>
          </a:bodyPr>
          <a:lstStyle/>
          <a:p>
            <a:r>
              <a:rPr lang="en-US" altLang="zh-CN" dirty="0" smtClean="0">
                <a:latin typeface="Calibri" panose="020F0502020204030204" pitchFamily="34" charset="0"/>
                <a:ea typeface="宋体" panose="02010600030101010101" pitchFamily="2" charset="-122"/>
                <a:cs typeface="Times New Roman" panose="02020603050405020304" pitchFamily="18" charset="0"/>
              </a:rPr>
              <a:t>         </a:t>
            </a:r>
            <a:r>
              <a:rPr lang="zh-CN" altLang="zh-CN" dirty="0" smtClean="0">
                <a:latin typeface="Calibri" panose="020F0502020204030204" pitchFamily="34" charset="0"/>
                <a:ea typeface="宋体" panose="02010600030101010101" pitchFamily="2" charset="-122"/>
                <a:cs typeface="Times New Roman" panose="02020603050405020304" pitchFamily="18" charset="0"/>
              </a:rPr>
              <a:t>我</a:t>
            </a:r>
            <a:r>
              <a:rPr lang="zh-CN" altLang="zh-CN" dirty="0">
                <a:latin typeface="Calibri" panose="020F0502020204030204" pitchFamily="34" charset="0"/>
                <a:ea typeface="宋体" panose="02010600030101010101" pitchFamily="2" charset="-122"/>
                <a:cs typeface="Times New Roman" panose="02020603050405020304" pitchFamily="18" charset="0"/>
              </a:rPr>
              <a:t>们测试工作采用的是</a:t>
            </a:r>
            <a:r>
              <a:rPr lang="en-US" altLang="zh-CN" dirty="0">
                <a:latin typeface="Calibri" panose="020F0502020204030204" pitchFamily="34" charset="0"/>
                <a:ea typeface="宋体" panose="02010600030101010101" pitchFamily="2" charset="-122"/>
                <a:cs typeface="Times New Roman" panose="02020603050405020304" pitchFamily="18" charset="0"/>
              </a:rPr>
              <a:t>postman</a:t>
            </a:r>
            <a:r>
              <a:rPr lang="zh-CN" altLang="zh-CN" dirty="0">
                <a:latin typeface="Calibri" panose="020F0502020204030204" pitchFamily="34" charset="0"/>
                <a:ea typeface="宋体" panose="02010600030101010101" pitchFamily="2" charset="-122"/>
                <a:cs typeface="Times New Roman" panose="02020603050405020304" pitchFamily="18" charset="0"/>
              </a:rPr>
              <a:t>，</a:t>
            </a:r>
            <a:r>
              <a:rPr lang="en-US" altLang="zh-CN" dirty="0">
                <a:latin typeface="Calibri" panose="020F0502020204030204" pitchFamily="34" charset="0"/>
                <a:ea typeface="宋体" panose="02010600030101010101" pitchFamily="2" charset="-122"/>
                <a:cs typeface="Times New Roman" panose="02020603050405020304" pitchFamily="18" charset="0"/>
              </a:rPr>
              <a:t>postman</a:t>
            </a:r>
            <a:r>
              <a:rPr lang="zh-CN" altLang="zh-CN" dirty="0">
                <a:latin typeface="Calibri" panose="020F0502020204030204" pitchFamily="34" charset="0"/>
                <a:ea typeface="宋体" panose="02010600030101010101" pitchFamily="2" charset="-122"/>
                <a:cs typeface="Times New Roman" panose="02020603050405020304" pitchFamily="18" charset="0"/>
              </a:rPr>
              <a:t>是一款强大网页调试工具的客户端，</a:t>
            </a:r>
            <a:r>
              <a:rPr lang="en-US" altLang="zh-CN" dirty="0">
                <a:latin typeface="Calibri" panose="020F0502020204030204" pitchFamily="34" charset="0"/>
                <a:ea typeface="宋体" panose="02010600030101010101" pitchFamily="2" charset="-122"/>
                <a:cs typeface="Times New Roman" panose="02020603050405020304" pitchFamily="18" charset="0"/>
              </a:rPr>
              <a:t>postman</a:t>
            </a:r>
            <a:r>
              <a:rPr lang="zh-CN" altLang="zh-CN" dirty="0">
                <a:latin typeface="Calibri" panose="020F0502020204030204" pitchFamily="34" charset="0"/>
                <a:ea typeface="宋体" panose="02010600030101010101" pitchFamily="2" charset="-122"/>
                <a:cs typeface="Times New Roman" panose="02020603050405020304" pitchFamily="18" charset="0"/>
              </a:rPr>
              <a:t>为用户提供强大的</a:t>
            </a:r>
            <a:r>
              <a:rPr lang="en-US" altLang="zh-CN" dirty="0">
                <a:latin typeface="Calibri" panose="020F0502020204030204" pitchFamily="34" charset="0"/>
                <a:ea typeface="宋体" panose="02010600030101010101" pitchFamily="2" charset="-122"/>
                <a:cs typeface="Times New Roman" panose="02020603050405020304" pitchFamily="18" charset="0"/>
              </a:rPr>
              <a:t> Web API &amp; HTTP </a:t>
            </a:r>
            <a:r>
              <a:rPr lang="zh-CN" altLang="zh-CN" dirty="0">
                <a:latin typeface="Calibri" panose="020F0502020204030204" pitchFamily="34" charset="0"/>
                <a:ea typeface="宋体" panose="02010600030101010101" pitchFamily="2" charset="-122"/>
                <a:cs typeface="Times New Roman" panose="02020603050405020304" pitchFamily="18" charset="0"/>
              </a:rPr>
              <a:t>请求调试功能。</a:t>
            </a:r>
            <a:r>
              <a:rPr lang="en-US" altLang="zh-CN" dirty="0">
                <a:latin typeface="Calibri" panose="020F0502020204030204" pitchFamily="34" charset="0"/>
                <a:ea typeface="宋体" panose="02010600030101010101" pitchFamily="2" charset="-122"/>
                <a:cs typeface="Times New Roman" panose="02020603050405020304" pitchFamily="18" charset="0"/>
              </a:rPr>
              <a:t>postman</a:t>
            </a:r>
            <a:r>
              <a:rPr lang="zh-CN" altLang="zh-CN" dirty="0">
                <a:latin typeface="Calibri" panose="020F0502020204030204" pitchFamily="34" charset="0"/>
                <a:ea typeface="宋体" panose="02010600030101010101" pitchFamily="2" charset="-122"/>
                <a:cs typeface="Times New Roman" panose="02020603050405020304" pitchFamily="18" charset="0"/>
              </a:rPr>
              <a:t>能够发送任何类型的</a:t>
            </a:r>
            <a:r>
              <a:rPr lang="en-US" altLang="zh-CN" dirty="0">
                <a:latin typeface="Calibri" panose="020F0502020204030204" pitchFamily="34" charset="0"/>
                <a:ea typeface="宋体" panose="02010600030101010101" pitchFamily="2" charset="-122"/>
                <a:cs typeface="Times New Roman" panose="02020603050405020304" pitchFamily="18" charset="0"/>
              </a:rPr>
              <a:t>HTTP </a:t>
            </a:r>
            <a:r>
              <a:rPr lang="zh-CN" altLang="zh-CN" dirty="0">
                <a:latin typeface="Calibri" panose="020F0502020204030204" pitchFamily="34" charset="0"/>
                <a:ea typeface="宋体" panose="02010600030101010101" pitchFamily="2" charset="-122"/>
                <a:cs typeface="Times New Roman" panose="02020603050405020304" pitchFamily="18" charset="0"/>
              </a:rPr>
              <a:t>请求</a:t>
            </a:r>
            <a:r>
              <a:rPr lang="en-US" altLang="zh-CN" dirty="0">
                <a:latin typeface="Calibri" panose="020F0502020204030204" pitchFamily="34" charset="0"/>
                <a:ea typeface="宋体" panose="02010600030101010101" pitchFamily="2" charset="-122"/>
                <a:cs typeface="Times New Roman" panose="02020603050405020304" pitchFamily="18" charset="0"/>
              </a:rPr>
              <a:t> (GET, HEAD, POST, PUT..)</a:t>
            </a:r>
            <a:r>
              <a:rPr lang="zh-CN" altLang="zh-CN" dirty="0">
                <a:latin typeface="Calibri" panose="020F0502020204030204" pitchFamily="34" charset="0"/>
                <a:ea typeface="宋体" panose="02010600030101010101" pitchFamily="2" charset="-122"/>
                <a:cs typeface="Times New Roman" panose="02020603050405020304" pitchFamily="18" charset="0"/>
              </a:rPr>
              <a:t>，附带任何数量的参数</a:t>
            </a:r>
            <a:r>
              <a:rPr lang="en-US" altLang="zh-CN" dirty="0">
                <a:latin typeface="Calibri" panose="020F0502020204030204" pitchFamily="34" charset="0"/>
                <a:ea typeface="宋体" panose="02010600030101010101" pitchFamily="2" charset="-122"/>
                <a:cs typeface="Times New Roman" panose="02020603050405020304" pitchFamily="18" charset="0"/>
              </a:rPr>
              <a:t>+ headers</a:t>
            </a:r>
            <a:r>
              <a:rPr lang="zh-CN" altLang="zh-CN" dirty="0">
                <a:latin typeface="Calibri" panose="020F0502020204030204" pitchFamily="34" charset="0"/>
                <a:ea typeface="宋体" panose="02010600030101010101" pitchFamily="2" charset="-122"/>
                <a:cs typeface="Times New Roman" panose="02020603050405020304" pitchFamily="18" charset="0"/>
              </a:rPr>
              <a:t>，是一款非常实用的调试工具</a:t>
            </a:r>
            <a:endParaRPr lang="zh-CN" altLang="en-US" dirty="0"/>
          </a:p>
        </p:txBody>
      </p:sp>
      <p:pic>
        <p:nvPicPr>
          <p:cNvPr id="9" name="图片 8"/>
          <p:cNvPicPr/>
          <p:nvPr/>
        </p:nvPicPr>
        <p:blipFill>
          <a:blip r:embed="rId7"/>
          <a:stretch>
            <a:fillRect/>
          </a:stretch>
        </p:blipFill>
        <p:spPr>
          <a:xfrm>
            <a:off x="1983549" y="2493852"/>
            <a:ext cx="7905518" cy="4271015"/>
          </a:xfrm>
          <a:prstGeom prst="rect">
            <a:avLst/>
          </a:prstGeom>
        </p:spPr>
      </p:pic>
    </p:spTree>
    <p:extLst>
      <p:ext uri="{BB962C8B-B14F-4D97-AF65-F5344CB8AC3E}">
        <p14:creationId xmlns:p14="http://schemas.microsoft.com/office/powerpoint/2010/main" val="1811003166"/>
      </p:ext>
    </p:extLst>
  </p:cSld>
  <p:clrMapOvr>
    <a:masterClrMapping/>
  </p:clrMapOvr>
  <p:transition spd="slow" advTm="3000">
    <p:push dir="u"/>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各种测试</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904198" y="1253247"/>
            <a:ext cx="1881335"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lnSpc>
                <a:spcPts val="3200"/>
              </a:lnSpc>
              <a:buSzPct val="70000"/>
              <a:buNone/>
              <a:defRPr/>
            </a:pPr>
            <a:r>
              <a:rPr lang="zh-CN" altLang="en-US" sz="2400" b="1" dirty="0" smtClean="0">
                <a:latin typeface="+mn-ea"/>
              </a:rPr>
              <a:t>登录模块</a:t>
            </a:r>
            <a:endParaRPr lang="zh-CN" altLang="en-US" sz="1200" dirty="0"/>
          </a:p>
        </p:txBody>
      </p:sp>
      <p:pic>
        <p:nvPicPr>
          <p:cNvPr id="4" name="图片 3"/>
          <p:cNvPicPr>
            <a:picLocks noChangeAspect="1"/>
          </p:cNvPicPr>
          <p:nvPr/>
        </p:nvPicPr>
        <p:blipFill rotWithShape="1">
          <a:blip r:embed="rId7"/>
          <a:srcRect l="20556" t="21329" r="23263" b="9531"/>
          <a:stretch/>
        </p:blipFill>
        <p:spPr>
          <a:xfrm>
            <a:off x="2887132" y="1550595"/>
            <a:ext cx="7281334" cy="4905225"/>
          </a:xfrm>
          <a:prstGeom prst="rect">
            <a:avLst/>
          </a:prstGeom>
        </p:spPr>
      </p:pic>
    </p:spTree>
    <p:extLst>
      <p:ext uri="{BB962C8B-B14F-4D97-AF65-F5344CB8AC3E}">
        <p14:creationId xmlns:p14="http://schemas.microsoft.com/office/powerpoint/2010/main" val="2807936203"/>
      </p:ext>
    </p:extLst>
  </p:cSld>
  <p:clrMapOvr>
    <a:masterClrMapping/>
  </p:clrMapOvr>
  <p:transition spd="slow" advTm="3000">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099452" y="-131242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pic>
        <p:nvPicPr>
          <p:cNvPr id="4" name="图片 3"/>
          <p:cNvPicPr>
            <a:picLocks noChangeAspect="1"/>
          </p:cNvPicPr>
          <p:nvPr/>
        </p:nvPicPr>
        <p:blipFill>
          <a:blip r:embed="rId5"/>
          <a:stretch>
            <a:fillRect/>
          </a:stretch>
        </p:blipFill>
        <p:spPr>
          <a:xfrm>
            <a:off x="4199254" y="0"/>
            <a:ext cx="2200847" cy="1182727"/>
          </a:xfrm>
          <a:prstGeom prst="rect">
            <a:avLst/>
          </a:prstGeom>
        </p:spPr>
      </p:pic>
      <p:sp>
        <p:nvSpPr>
          <p:cNvPr id="11" name="文本框 10"/>
          <p:cNvSpPr txBox="1"/>
          <p:nvPr>
            <p:custDataLst>
              <p:tags r:id="rId1"/>
            </p:custDataLst>
          </p:nvPr>
        </p:nvSpPr>
        <p:spPr>
          <a:xfrm>
            <a:off x="633955" y="591363"/>
            <a:ext cx="265957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项</a:t>
            </a:r>
            <a:r>
              <a:rPr lang="zh-CN" altLang="en-US" sz="2400" b="1" dirty="0" smtClean="0">
                <a:latin typeface="+mn-ea"/>
              </a:rPr>
              <a:t>目概述</a:t>
            </a:r>
            <a:endParaRPr lang="zh-CN" altLang="en-US" sz="1200" dirty="0"/>
          </a:p>
        </p:txBody>
      </p:sp>
      <p:sp>
        <p:nvSpPr>
          <p:cNvPr id="2" name="矩形 1"/>
          <p:cNvSpPr/>
          <p:nvPr/>
        </p:nvSpPr>
        <p:spPr>
          <a:xfrm>
            <a:off x="1083520" y="1745470"/>
            <a:ext cx="9228879" cy="2554545"/>
          </a:xfrm>
          <a:prstGeom prst="rect">
            <a:avLst/>
          </a:prstGeom>
        </p:spPr>
        <p:txBody>
          <a:bodyPr wrap="square">
            <a:spAutoFit/>
          </a:bodyPr>
          <a:lstStyle/>
          <a:p>
            <a:pPr>
              <a:lnSpc>
                <a:spcPts val="3200"/>
              </a:lnSpc>
              <a:buSzPct val="70000"/>
              <a:defRPr/>
            </a:pPr>
            <a:r>
              <a:rPr lang="en-US" altLang="zh-CN" sz="2000" b="1" dirty="0">
                <a:latin typeface="+mn-ea"/>
              </a:rPr>
              <a:t> </a:t>
            </a:r>
            <a:r>
              <a:rPr lang="en-US" altLang="zh-CN" sz="2000" b="1" dirty="0" smtClean="0">
                <a:latin typeface="+mn-ea"/>
              </a:rPr>
              <a:t>   </a:t>
            </a:r>
            <a:r>
              <a:rPr lang="zh-CN" altLang="en-US" sz="2000" b="1" dirty="0" smtClean="0">
                <a:latin typeface="+mn-ea"/>
              </a:rPr>
              <a:t>网</a:t>
            </a:r>
            <a:r>
              <a:rPr lang="zh-CN" altLang="en-US" sz="2000" b="1" dirty="0">
                <a:latin typeface="+mn-ea"/>
              </a:rPr>
              <a:t>络上的游戏攻略网站有很多，有几个规模大的游戏攻略网站提供破解版游戏和补丁工具下载服务，有些游戏攻略在百度贴吧上发布，有些小网站转载其他网站的内容。我们想参考这些实例，自己做一个新的游戏攻略网站，为游戏爱好者们提供帮助。</a:t>
            </a:r>
          </a:p>
          <a:p>
            <a:pPr>
              <a:lnSpc>
                <a:spcPts val="3200"/>
              </a:lnSpc>
              <a:buSzPct val="70000"/>
              <a:defRPr/>
            </a:pPr>
            <a:r>
              <a:rPr lang="zh-CN" altLang="en-US" sz="2000" b="1" dirty="0">
                <a:latin typeface="+mn-ea"/>
              </a:rPr>
              <a:t>    也有一些玩家想要分享自己的游戏心得，所以类似玩家论坛同样也可以添加在我们项目中，而在论坛中游戏攻略作者可以自由发布帖子。</a:t>
            </a:r>
            <a:endParaRPr lang="zh-CN" altLang="en-US" sz="2000" b="1" dirty="0">
              <a:latin typeface="+mn-ea"/>
            </a:endParaRPr>
          </a:p>
        </p:txBody>
      </p:sp>
    </p:spTree>
    <p:extLst>
      <p:ext uri="{BB962C8B-B14F-4D97-AF65-F5344CB8AC3E}">
        <p14:creationId xmlns:p14="http://schemas.microsoft.com/office/powerpoint/2010/main" val="372880807"/>
      </p:ext>
    </p:extLst>
  </p:cSld>
  <p:clrMapOvr>
    <a:masterClrMapping/>
  </p:clrMapOvr>
  <p:transition spd="slow" advTm="3000">
    <p:push dir="u"/>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各种测试</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586698" y="1207527"/>
            <a:ext cx="2516335"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a:latin typeface="+mn-ea"/>
              </a:rPr>
              <a:t>调用开源数据：</a:t>
            </a:r>
            <a:endParaRPr lang="zh-CN" altLang="en-US" sz="1200" dirty="0"/>
          </a:p>
        </p:txBody>
      </p:sp>
      <p:pic>
        <p:nvPicPr>
          <p:cNvPr id="11" name="图片 10"/>
          <p:cNvPicPr/>
          <p:nvPr/>
        </p:nvPicPr>
        <p:blipFill>
          <a:blip r:embed="rId7"/>
          <a:stretch>
            <a:fillRect/>
          </a:stretch>
        </p:blipFill>
        <p:spPr>
          <a:xfrm>
            <a:off x="1844865" y="2051426"/>
            <a:ext cx="8704099" cy="4476962"/>
          </a:xfrm>
          <a:prstGeom prst="rect">
            <a:avLst/>
          </a:prstGeom>
        </p:spPr>
      </p:pic>
    </p:spTree>
    <p:extLst>
      <p:ext uri="{BB962C8B-B14F-4D97-AF65-F5344CB8AC3E}">
        <p14:creationId xmlns:p14="http://schemas.microsoft.com/office/powerpoint/2010/main" val="126904925"/>
      </p:ext>
    </p:extLst>
  </p:cSld>
  <p:clrMapOvr>
    <a:masterClrMapping/>
  </p:clrMapOvr>
  <p:transition spd="slow" advTm="3000">
    <p:push dir="u"/>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各种测试</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548598" y="785578"/>
            <a:ext cx="3393481"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集成测试与测试结果</a:t>
            </a:r>
            <a:endParaRPr lang="zh-CN" altLang="en-US" sz="1200" dirty="0"/>
          </a:p>
        </p:txBody>
      </p:sp>
      <p:pic>
        <p:nvPicPr>
          <p:cNvPr id="2" name="图片 1"/>
          <p:cNvPicPr>
            <a:picLocks noChangeAspect="1"/>
          </p:cNvPicPr>
          <p:nvPr/>
        </p:nvPicPr>
        <p:blipFill rotWithShape="1">
          <a:blip r:embed="rId7"/>
          <a:srcRect l="20694" t="16635" r="22639" b="10545"/>
          <a:stretch/>
        </p:blipFill>
        <p:spPr>
          <a:xfrm>
            <a:off x="2316940" y="1480347"/>
            <a:ext cx="7140327" cy="5022729"/>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各种测试</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751799" y="785578"/>
            <a:ext cx="3393481"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系统测试与测试结果</a:t>
            </a:r>
            <a:endParaRPr lang="zh-CN" altLang="en-US" sz="1200" dirty="0"/>
          </a:p>
        </p:txBody>
      </p:sp>
      <p:pic>
        <p:nvPicPr>
          <p:cNvPr id="2" name="图片 1"/>
          <p:cNvPicPr>
            <a:picLocks noChangeAspect="1"/>
          </p:cNvPicPr>
          <p:nvPr/>
        </p:nvPicPr>
        <p:blipFill rotWithShape="1">
          <a:blip r:embed="rId7"/>
          <a:srcRect l="27292" t="20314" r="29861" b="3568"/>
          <a:stretch/>
        </p:blipFill>
        <p:spPr>
          <a:xfrm>
            <a:off x="751799" y="1629477"/>
            <a:ext cx="5223933" cy="5080001"/>
          </a:xfrm>
          <a:prstGeom prst="rect">
            <a:avLst/>
          </a:prstGeom>
        </p:spPr>
      </p:pic>
      <p:pic>
        <p:nvPicPr>
          <p:cNvPr id="4" name="图片 3"/>
          <p:cNvPicPr>
            <a:picLocks noChangeAspect="1"/>
          </p:cNvPicPr>
          <p:nvPr/>
        </p:nvPicPr>
        <p:blipFill rotWithShape="1">
          <a:blip r:embed="rId8"/>
          <a:srcRect l="27361" t="15366" r="26875" b="10038"/>
          <a:stretch/>
        </p:blipFill>
        <p:spPr>
          <a:xfrm>
            <a:off x="6214533" y="1629477"/>
            <a:ext cx="5579533" cy="4978401"/>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3"/>
              </p:custDataLst>
            </p:nvPr>
          </p:nvPicPr>
          <p:blipFill>
            <a:blip r:embed="rId6"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各种测试</a:t>
              </a:r>
            </a:p>
          </p:txBody>
        </p:sp>
      </p:grpSp>
      <p:sp>
        <p:nvSpPr>
          <p:cNvPr id="6" name="文本框 5"/>
          <p:cNvSpPr txBox="1"/>
          <p:nvPr>
            <p:custDataLst>
              <p:tags r:id="rId1"/>
            </p:custDataLst>
          </p:nvPr>
        </p:nvSpPr>
        <p:spPr>
          <a:xfrm>
            <a:off x="751799" y="1100847"/>
            <a:ext cx="279673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endParaRPr lang="zh-CN" altLang="en-US" sz="1200" dirty="0"/>
          </a:p>
        </p:txBody>
      </p:sp>
      <p:sp>
        <p:nvSpPr>
          <p:cNvPr id="7" name="文本框 6"/>
          <p:cNvSpPr txBox="1"/>
          <p:nvPr>
            <p:custDataLst>
              <p:tags r:id="rId2"/>
            </p:custDataLst>
          </p:nvPr>
        </p:nvSpPr>
        <p:spPr>
          <a:xfrm>
            <a:off x="904198" y="1253247"/>
            <a:ext cx="3393481"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用户亲自测试与反馈</a:t>
            </a:r>
            <a:endParaRPr lang="zh-CN" altLang="en-US" sz="1200" dirty="0"/>
          </a:p>
        </p:txBody>
      </p:sp>
      <p:pic>
        <p:nvPicPr>
          <p:cNvPr id="2" name="图片 1"/>
          <p:cNvPicPr>
            <a:picLocks noChangeAspect="1"/>
          </p:cNvPicPr>
          <p:nvPr/>
        </p:nvPicPr>
        <p:blipFill rotWithShape="1">
          <a:blip r:embed="rId7">
            <a:extLst>
              <a:ext uri="{28A0092B-C50C-407E-A947-70E740481C1C}">
                <a14:useLocalDpi xmlns:a14="http://schemas.microsoft.com/office/drawing/2010/main" val="0"/>
              </a:ext>
            </a:extLst>
          </a:blip>
          <a:srcRect b="49478"/>
          <a:stretch>
            <a:fillRect/>
          </a:stretch>
        </p:blipFill>
        <p:spPr>
          <a:xfrm>
            <a:off x="4297679" y="1522796"/>
            <a:ext cx="4789637" cy="4304085"/>
          </a:xfrm>
          <a:prstGeom prst="rect">
            <a:avLst/>
          </a:prstGeom>
        </p:spPr>
      </p:pic>
    </p:spTree>
  </p:cSld>
  <p:clrMapOvr>
    <a:masterClrMapping/>
  </p:clrMapOvr>
  <p:transition spd="slow" advTm="3000">
    <p:push dir="u"/>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08</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1682750" y="3435350"/>
            <a:ext cx="8413115" cy="829945"/>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版</a:t>
            </a:r>
            <a:r>
              <a:rPr lang="zh-CN" altLang="en-US" sz="4800" dirty="0" smtClean="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rPr>
              <a:t>本管理</a:t>
            </a:r>
            <a:endParaRPr lang="zh-CN" altLang="en-US" sz="4800" dirty="0">
              <a:solidFill>
                <a:schemeClr val="tx1">
                  <a:lumMod val="75000"/>
                  <a:lumOff val="25000"/>
                </a:schemeClr>
              </a:solidFill>
              <a:latin typeface="Century Gothic" panose="020B0502020202020204" pitchFamily="34" charset="0"/>
              <a:ea typeface="思源黑体 CN Normal" panose="020B0400000000000000" pitchFamily="34" charset="-122"/>
              <a:cs typeface="Open Sans" pitchFamily="34" charset="0"/>
              <a:sym typeface="Century Gothic" panose="020B0502020202020204" pitchFamily="34" charset="0"/>
            </a:endParaRP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30"/>
          <p:cNvSpPr/>
          <p:nvPr/>
        </p:nvSpPr>
        <p:spPr>
          <a:xfrm flipH="1">
            <a:off x="5263932" y="221723"/>
            <a:ext cx="1671484" cy="523220"/>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版本控制</a:t>
            </a:r>
          </a:p>
        </p:txBody>
      </p:sp>
      <p:pic>
        <p:nvPicPr>
          <p:cNvPr id="2" name="图片 1"/>
          <p:cNvPicPr>
            <a:picLocks noChangeAspect="1"/>
          </p:cNvPicPr>
          <p:nvPr/>
        </p:nvPicPr>
        <p:blipFill rotWithShape="1">
          <a:blip r:embed="rId4"/>
          <a:srcRect r="45826"/>
          <a:stretch>
            <a:fillRect/>
          </a:stretch>
        </p:blipFill>
        <p:spPr>
          <a:xfrm>
            <a:off x="349114" y="335280"/>
            <a:ext cx="4018893" cy="6146800"/>
          </a:xfrm>
          <a:prstGeom prst="rect">
            <a:avLst/>
          </a:prstGeom>
        </p:spPr>
      </p:pic>
      <p:pic>
        <p:nvPicPr>
          <p:cNvPr id="4" name="图片 3"/>
          <p:cNvPicPr>
            <a:picLocks noChangeAspect="1"/>
          </p:cNvPicPr>
          <p:nvPr/>
        </p:nvPicPr>
        <p:blipFill rotWithShape="1">
          <a:blip r:embed="rId5"/>
          <a:srcRect l="13385" t="28935" r="32750" b="4710"/>
          <a:stretch>
            <a:fillRect/>
          </a:stretch>
        </p:blipFill>
        <p:spPr>
          <a:xfrm>
            <a:off x="4724399" y="1945757"/>
            <a:ext cx="6847841" cy="4617603"/>
          </a:xfrm>
          <a:prstGeom prst="rect">
            <a:avLst/>
          </a:prstGeom>
        </p:spPr>
      </p:pic>
      <p:sp>
        <p:nvSpPr>
          <p:cNvPr id="7" name="文本框 6"/>
          <p:cNvSpPr txBox="1"/>
          <p:nvPr>
            <p:custDataLst>
              <p:tags r:id="rId2"/>
            </p:custDataLst>
          </p:nvPr>
        </p:nvSpPr>
        <p:spPr>
          <a:xfrm>
            <a:off x="6683274" y="335280"/>
            <a:ext cx="3984725" cy="1802797"/>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我们小组使用</a:t>
            </a:r>
            <a:r>
              <a:rPr lang="en-US" altLang="zh-CN" sz="2400" b="1" dirty="0" err="1" smtClean="0">
                <a:latin typeface="+mn-ea"/>
              </a:rPr>
              <a:t>Git</a:t>
            </a:r>
            <a:r>
              <a:rPr lang="zh-CN" altLang="en-US" sz="2400" b="1" dirty="0" smtClean="0">
                <a:latin typeface="+mn-ea"/>
              </a:rPr>
              <a:t>进行版本控制，并且都有版本历史记录。</a:t>
            </a:r>
            <a:endParaRPr lang="zh-CN" altLang="en-US" sz="1200" dirty="0"/>
          </a:p>
        </p:txBody>
      </p:sp>
    </p:spTree>
    <p:custDataLst>
      <p:tags r:id="rId1"/>
    </p:custDataLst>
  </p:cSld>
  <p:clrMapOvr>
    <a:masterClrMapping/>
  </p:clrMapOvr>
  <p:transition spd="slow" advTm="3000">
    <p:push dir="u"/>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参考资料</a:t>
              </a:r>
            </a:p>
          </p:txBody>
        </p:sp>
      </p:grpSp>
      <p:sp>
        <p:nvSpPr>
          <p:cNvPr id="5" name="文本框 4"/>
          <p:cNvSpPr txBox="1"/>
          <p:nvPr/>
        </p:nvSpPr>
        <p:spPr>
          <a:xfrm>
            <a:off x="802217" y="1617345"/>
            <a:ext cx="7774516" cy="461665"/>
          </a:xfrm>
          <a:prstGeom prst="rect">
            <a:avLst/>
          </a:prstGeom>
          <a:noFill/>
        </p:spPr>
        <p:txBody>
          <a:bodyPr wrap="square" rtlCol="0">
            <a:spAutoFit/>
          </a:bodyPr>
          <a:lstStyle/>
          <a:p>
            <a:r>
              <a:rPr lang="en-US" altLang="zh-CN" sz="2400" dirty="0" smtClean="0"/>
              <a:t>1</a:t>
            </a:r>
            <a:r>
              <a:rPr lang="en-US" altLang="zh-CN" sz="2400" dirty="0"/>
              <a:t>.《</a:t>
            </a:r>
            <a:r>
              <a:rPr lang="zh-CN" altLang="en-US" sz="2400" dirty="0"/>
              <a:t>软件工程导论</a:t>
            </a:r>
            <a:r>
              <a:rPr lang="en-US" altLang="zh-CN" sz="2400" dirty="0"/>
              <a:t>》 </a:t>
            </a:r>
            <a:r>
              <a:rPr lang="zh-CN" altLang="en-US" sz="2400" dirty="0"/>
              <a:t>清华大学出版社 张海藩等 第</a:t>
            </a:r>
            <a:r>
              <a:rPr lang="en-US" altLang="zh-CN" sz="2400" dirty="0"/>
              <a:t>6</a:t>
            </a:r>
            <a:r>
              <a:rPr lang="zh-CN" altLang="en-US" sz="2400" dirty="0"/>
              <a:t>版</a:t>
            </a:r>
          </a:p>
        </p:txBody>
      </p:sp>
    </p:spTree>
  </p:cSld>
  <p:clrMapOvr>
    <a:masterClrMapping/>
  </p:clrMapOvr>
  <p:transition spd="slow" advTm="3000">
    <p:push dir="u"/>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41696" y="-341194"/>
            <a:ext cx="13361159" cy="7533564"/>
            <a:chOff x="-941696" y="-341194"/>
            <a:chExt cx="13361159" cy="7533564"/>
          </a:xfrm>
        </p:grpSpPr>
        <p:cxnSp>
          <p:nvCxnSpPr>
            <p:cNvPr id="3" name="直接连接符 2"/>
            <p:cNvCxnSpPr/>
            <p:nvPr/>
          </p:nvCxnSpPr>
          <p:spPr>
            <a:xfrm>
              <a:off x="2088107" y="3678"/>
              <a:ext cx="10331356" cy="6096871"/>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41696" y="-341194"/>
              <a:ext cx="10549720" cy="4681182"/>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256896" y="-204716"/>
              <a:ext cx="2838734" cy="7287904"/>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96036" y="3343701"/>
              <a:ext cx="12888036" cy="27568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5534" y="777922"/>
              <a:ext cx="4817659" cy="6414448"/>
            </a:xfrm>
            <a:prstGeom prst="line">
              <a:avLst/>
            </a:prstGeom>
            <a:ln w="28575">
              <a:solidFill>
                <a:srgbClr val="CAB48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23081" r="23081"/>
          <a:stretch>
            <a:fillRect/>
          </a:stretch>
        </p:blipFill>
        <p:spPr>
          <a:xfrm>
            <a:off x="2815988" y="3678"/>
            <a:ext cx="6560024" cy="6850644"/>
          </a:xfrm>
          <a:prstGeom prst="rect">
            <a:avLst/>
          </a:prstGeom>
        </p:spPr>
      </p:pic>
      <p:sp>
        <p:nvSpPr>
          <p:cNvPr id="21" name="文本框 20"/>
          <p:cNvSpPr txBox="1"/>
          <p:nvPr/>
        </p:nvSpPr>
        <p:spPr>
          <a:xfrm>
            <a:off x="5506557" y="2350871"/>
            <a:ext cx="960520" cy="923330"/>
          </a:xfrm>
          <a:prstGeom prst="rect">
            <a:avLst/>
          </a:prstGeom>
          <a:noFill/>
        </p:spPr>
        <p:txBody>
          <a:bodyPr wrap="none" rtlCol="0">
            <a:spAutoFit/>
          </a:bodyPr>
          <a:lstStyle/>
          <a:p>
            <a:pPr algn="ctr"/>
            <a:r>
              <a:rPr lang="en-US" altLang="zh-CN" sz="5400" b="1" dirty="0" smtClean="0">
                <a:solidFill>
                  <a:schemeClr val="tx1">
                    <a:lumMod val="75000"/>
                    <a:lumOff val="25000"/>
                  </a:schemeClr>
                </a:solidFill>
                <a:ea typeface="思源黑体 CN Normal" panose="020B0400000000000000" pitchFamily="34" charset="-122"/>
                <a:sym typeface="Century Gothic" panose="020B0502020202020204" pitchFamily="34" charset="0"/>
              </a:rPr>
              <a:t>09</a:t>
            </a:r>
            <a:endParaRPr lang="zh-CN" altLang="en-US" sz="5400" b="1" dirty="0">
              <a:solidFill>
                <a:schemeClr val="tx1">
                  <a:lumMod val="75000"/>
                  <a:lumOff val="25000"/>
                </a:schemeClr>
              </a:solidFill>
              <a:ea typeface="思源黑体 CN Normal" panose="020B0400000000000000" pitchFamily="34" charset="-122"/>
              <a:sym typeface="Century Gothic" panose="020B0502020202020204" pitchFamily="34" charset="0"/>
            </a:endParaRPr>
          </a:p>
        </p:txBody>
      </p:sp>
      <p:sp>
        <p:nvSpPr>
          <p:cNvPr id="22" name="文本框 21"/>
          <p:cNvSpPr txBox="1"/>
          <p:nvPr/>
        </p:nvSpPr>
        <p:spPr>
          <a:xfrm>
            <a:off x="4412773" y="3435391"/>
            <a:ext cx="3148086" cy="1569660"/>
          </a:xfrm>
          <a:prstGeom prst="rect">
            <a:avLst/>
          </a:prstGeom>
          <a:noFill/>
        </p:spPr>
        <p:txBody>
          <a:bodyPr wrap="square" rtlCol="0">
            <a:spAutoFit/>
          </a:bodyPr>
          <a:lstStyle/>
          <a:p>
            <a:pPr lvl="0" algn="ctr">
              <a:defRPr/>
            </a:pPr>
            <a:r>
              <a:rPr lang="zh-CN" altLang="en-US" sz="4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项目总结评价</a:t>
            </a: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iterate type="lt">
                                    <p:tmPct val="10000"/>
                                  </p:iterate>
                                  <p:childTnLst>
                                    <p:set>
                                      <p:cBhvr>
                                        <p:cTn id="19" dur="1" fill="hold">
                                          <p:stCondLst>
                                            <p:cond delay="0"/>
                                          </p:stCondLst>
                                        </p:cTn>
                                        <p:tgtEl>
                                          <p:spTgt spid="22"/>
                                        </p:tgtEl>
                                        <p:attrNameLst>
                                          <p:attrName>style.visibility</p:attrName>
                                        </p:attrNameLst>
                                      </p:cBhvr>
                                      <p:to>
                                        <p:strVal val="visible"/>
                                      </p:to>
                                    </p:set>
                                    <p:anim calcmode="lin" valueType="num">
                                      <p:cBhvr>
                                        <p:cTn id="20" dur="1000" fill="hold"/>
                                        <p:tgtEl>
                                          <p:spTgt spid="22"/>
                                        </p:tgtEl>
                                        <p:attrNameLst>
                                          <p:attrName>ppt_w</p:attrName>
                                        </p:attrNameLst>
                                      </p:cBhvr>
                                      <p:tavLst>
                                        <p:tav tm="0">
                                          <p:val>
                                            <p:fltVal val="0"/>
                                          </p:val>
                                        </p:tav>
                                        <p:tav tm="100000">
                                          <p:val>
                                            <p:strVal val="#ppt_w"/>
                                          </p:val>
                                        </p:tav>
                                      </p:tavLst>
                                    </p:anim>
                                    <p:anim calcmode="lin" valueType="num">
                                      <p:cBhvr>
                                        <p:cTn id="21" dur="1000" fill="hold"/>
                                        <p:tgtEl>
                                          <p:spTgt spid="22"/>
                                        </p:tgtEl>
                                        <p:attrNameLst>
                                          <p:attrName>ppt_h</p:attrName>
                                        </p:attrNameLst>
                                      </p:cBhvr>
                                      <p:tavLst>
                                        <p:tav tm="0">
                                          <p:val>
                                            <p:fltVal val="0"/>
                                          </p:val>
                                        </p:tav>
                                        <p:tav tm="100000">
                                          <p:val>
                                            <p:strVal val="#ppt_h"/>
                                          </p:val>
                                        </p:tav>
                                      </p:tavLst>
                                    </p:anim>
                                    <p:animEffect transition="in" filter="fade">
                                      <p:cBhvr>
                                        <p:cTn id="22"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小组分工</a:t>
              </a:r>
            </a:p>
          </p:txBody>
        </p:sp>
      </p:grpSp>
      <p:graphicFrame>
        <p:nvGraphicFramePr>
          <p:cNvPr id="2" name="表格 1"/>
          <p:cNvGraphicFramePr>
            <a:graphicFrameLocks noGrp="1"/>
          </p:cNvGraphicFramePr>
          <p:nvPr>
            <p:extLst>
              <p:ext uri="{D42A27DB-BD31-4B8C-83A1-F6EECF244321}">
                <p14:modId xmlns:p14="http://schemas.microsoft.com/office/powerpoint/2010/main" val="2992419331"/>
              </p:ext>
            </p:extLst>
          </p:nvPr>
        </p:nvGraphicFramePr>
        <p:xfrm>
          <a:off x="1182121" y="1767374"/>
          <a:ext cx="9254530" cy="2054670"/>
        </p:xfrm>
        <a:graphic>
          <a:graphicData uri="http://schemas.openxmlformats.org/drawingml/2006/table">
            <a:tbl>
              <a:tblPr firstRow="1" bandRow="1">
                <a:tableStyleId>{5C22544A-7EE6-4342-B048-85BDC9FD1C3A}</a:tableStyleId>
              </a:tblPr>
              <a:tblGrid>
                <a:gridCol w="1850906"/>
                <a:gridCol w="1589773"/>
                <a:gridCol w="1947333"/>
                <a:gridCol w="1744134"/>
                <a:gridCol w="2122384"/>
              </a:tblGrid>
              <a:tr h="569421">
                <a:tc>
                  <a:txBody>
                    <a:bodyPr/>
                    <a:lstStyle/>
                    <a:p>
                      <a:r>
                        <a:rPr lang="zh-CN" altLang="en-US" sz="2000" dirty="0" smtClean="0">
                          <a:solidFill>
                            <a:schemeClr val="tx1"/>
                          </a:solidFill>
                        </a:rPr>
                        <a:t>小组成员</a:t>
                      </a:r>
                      <a:endParaRPr lang="zh-CN" altLang="en-US" sz="2000" dirty="0">
                        <a:solidFill>
                          <a:schemeClr val="tx1"/>
                        </a:solidFill>
                      </a:endParaRPr>
                    </a:p>
                  </a:txBody>
                  <a:tcPr/>
                </a:tc>
                <a:tc>
                  <a:txBody>
                    <a:bodyPr/>
                    <a:lstStyle/>
                    <a:p>
                      <a:r>
                        <a:rPr lang="zh-CN" altLang="en-US" sz="2000" dirty="0" smtClean="0">
                          <a:solidFill>
                            <a:schemeClr val="tx1"/>
                          </a:solidFill>
                        </a:rPr>
                        <a:t>工作量（</a:t>
                      </a:r>
                      <a:r>
                        <a:rPr lang="en-US" altLang="zh-CN" sz="2000" dirty="0" smtClean="0">
                          <a:solidFill>
                            <a:schemeClr val="tx1"/>
                          </a:solidFill>
                        </a:rPr>
                        <a:t>40%</a:t>
                      </a:r>
                      <a:r>
                        <a:rPr lang="zh-CN" altLang="en-US" sz="2000" dirty="0" smtClean="0">
                          <a:solidFill>
                            <a:schemeClr val="tx1"/>
                          </a:solidFill>
                        </a:rPr>
                        <a:t>）</a:t>
                      </a:r>
                      <a:endParaRPr lang="zh-CN" altLang="en-US" sz="2000" dirty="0">
                        <a:solidFill>
                          <a:schemeClr val="tx1"/>
                        </a:solidFill>
                      </a:endParaRPr>
                    </a:p>
                  </a:txBody>
                  <a:tcPr/>
                </a:tc>
                <a:tc>
                  <a:txBody>
                    <a:bodyPr/>
                    <a:lstStyle/>
                    <a:p>
                      <a:r>
                        <a:rPr lang="zh-CN" altLang="en-US" sz="2000" dirty="0" smtClean="0">
                          <a:solidFill>
                            <a:schemeClr val="tx1"/>
                          </a:solidFill>
                        </a:rPr>
                        <a:t>工作质量（</a:t>
                      </a:r>
                      <a:r>
                        <a:rPr lang="en-US" altLang="zh-CN" sz="2000" dirty="0" smtClean="0">
                          <a:solidFill>
                            <a:schemeClr val="tx1"/>
                          </a:solidFill>
                        </a:rPr>
                        <a:t>30%</a:t>
                      </a:r>
                      <a:r>
                        <a:rPr lang="zh-CN" altLang="en-US" sz="2000" dirty="0" smtClean="0">
                          <a:solidFill>
                            <a:schemeClr val="tx1"/>
                          </a:solidFill>
                        </a:rPr>
                        <a:t>）</a:t>
                      </a:r>
                      <a:endParaRPr lang="zh-CN" altLang="en-US" sz="2000" dirty="0">
                        <a:solidFill>
                          <a:schemeClr val="tx1"/>
                        </a:solidFill>
                      </a:endParaRPr>
                    </a:p>
                  </a:txBody>
                  <a:tcPr/>
                </a:tc>
                <a:tc>
                  <a:txBody>
                    <a:bodyPr/>
                    <a:lstStyle/>
                    <a:p>
                      <a:r>
                        <a:rPr lang="zh-CN" altLang="en-US" sz="2000" dirty="0" smtClean="0">
                          <a:solidFill>
                            <a:schemeClr val="tx1"/>
                          </a:solidFill>
                        </a:rPr>
                        <a:t>工作效率（</a:t>
                      </a:r>
                      <a:r>
                        <a:rPr lang="en-US" altLang="zh-CN" sz="2000" dirty="0" smtClean="0">
                          <a:solidFill>
                            <a:schemeClr val="tx1"/>
                          </a:solidFill>
                        </a:rPr>
                        <a:t>30%</a:t>
                      </a:r>
                      <a:r>
                        <a:rPr lang="zh-CN" altLang="en-US" sz="2000" dirty="0" smtClean="0">
                          <a:solidFill>
                            <a:schemeClr val="tx1"/>
                          </a:solidFill>
                        </a:rPr>
                        <a:t>）</a:t>
                      </a:r>
                      <a:endParaRPr lang="zh-CN" altLang="en-US" sz="2000" dirty="0">
                        <a:solidFill>
                          <a:schemeClr val="tx1"/>
                        </a:solidFill>
                      </a:endParaRPr>
                    </a:p>
                  </a:txBody>
                  <a:tcPr/>
                </a:tc>
                <a:tc>
                  <a:txBody>
                    <a:bodyPr/>
                    <a:lstStyle/>
                    <a:p>
                      <a:r>
                        <a:rPr lang="zh-CN" altLang="en-US" sz="2000" dirty="0" smtClean="0">
                          <a:solidFill>
                            <a:schemeClr val="tx1"/>
                          </a:solidFill>
                        </a:rPr>
                        <a:t>分数</a:t>
                      </a:r>
                      <a:endParaRPr lang="zh-CN" altLang="en-US" sz="2000" dirty="0">
                        <a:solidFill>
                          <a:schemeClr val="tx1"/>
                        </a:solidFill>
                      </a:endParaRPr>
                    </a:p>
                  </a:txBody>
                  <a:tcPr/>
                </a:tc>
              </a:tr>
              <a:tr h="451210">
                <a:tc>
                  <a:txBody>
                    <a:bodyPr/>
                    <a:lstStyle/>
                    <a:p>
                      <a:r>
                        <a:rPr lang="zh-CN" altLang="en-US" sz="2000" dirty="0" smtClean="0"/>
                        <a:t>董思诚</a:t>
                      </a:r>
                      <a:endParaRPr lang="zh-CN" altLang="en-US" sz="2000" dirty="0"/>
                    </a:p>
                  </a:txBody>
                  <a:tcPr/>
                </a:tc>
                <a:tc>
                  <a:txBody>
                    <a:bodyPr/>
                    <a:lstStyle/>
                    <a:p>
                      <a:r>
                        <a:rPr lang="en-US" altLang="zh-CN" sz="2000" dirty="0" smtClean="0"/>
                        <a:t>8/10</a:t>
                      </a:r>
                      <a:endParaRPr lang="zh-CN" altLang="en-US" sz="2000" dirty="0"/>
                    </a:p>
                  </a:txBody>
                  <a:tcPr/>
                </a:tc>
                <a:tc>
                  <a:txBody>
                    <a:bodyPr/>
                    <a:lstStyle/>
                    <a:p>
                      <a:r>
                        <a:rPr lang="en-US" altLang="zh-CN" sz="2000" dirty="0" smtClean="0"/>
                        <a:t>9/10</a:t>
                      </a:r>
                      <a:endParaRPr lang="zh-CN" altLang="en-US" sz="2000" dirty="0"/>
                    </a:p>
                  </a:txBody>
                  <a:tcPr/>
                </a:tc>
                <a:tc>
                  <a:txBody>
                    <a:bodyPr/>
                    <a:lstStyle/>
                    <a:p>
                      <a:r>
                        <a:rPr lang="en-US" altLang="zh-CN" sz="2000" dirty="0" smtClean="0"/>
                        <a:t>8/10</a:t>
                      </a:r>
                      <a:endParaRPr lang="zh-CN" altLang="en-US" sz="2000" dirty="0"/>
                    </a:p>
                  </a:txBody>
                  <a:tcPr/>
                </a:tc>
                <a:tc>
                  <a:txBody>
                    <a:bodyPr/>
                    <a:lstStyle/>
                    <a:p>
                      <a:r>
                        <a:rPr lang="en-US" altLang="zh-CN" sz="2000" dirty="0" smtClean="0"/>
                        <a:t>8.3/10</a:t>
                      </a:r>
                      <a:endParaRPr lang="zh-CN" altLang="en-US" sz="2000" dirty="0"/>
                    </a:p>
                  </a:txBody>
                  <a:tcPr/>
                </a:tc>
              </a:tr>
              <a:tr h="451210">
                <a:tc>
                  <a:txBody>
                    <a:bodyPr/>
                    <a:lstStyle/>
                    <a:p>
                      <a:r>
                        <a:rPr lang="zh-CN" altLang="en-US" sz="2000" dirty="0" smtClean="0"/>
                        <a:t>李磊</a:t>
                      </a:r>
                      <a:endParaRPr lang="zh-CN" altLang="en-US" sz="2000" dirty="0"/>
                    </a:p>
                  </a:txBody>
                  <a:tcPr/>
                </a:tc>
                <a:tc>
                  <a:txBody>
                    <a:bodyPr/>
                    <a:lstStyle/>
                    <a:p>
                      <a:r>
                        <a:rPr lang="en-US" altLang="zh-CN" sz="2000" dirty="0" smtClean="0"/>
                        <a:t>10/10</a:t>
                      </a:r>
                      <a:endParaRPr lang="zh-CN" altLang="en-US" sz="2000" dirty="0"/>
                    </a:p>
                  </a:txBody>
                  <a:tcPr/>
                </a:tc>
                <a:tc>
                  <a:txBody>
                    <a:bodyPr/>
                    <a:lstStyle/>
                    <a:p>
                      <a:r>
                        <a:rPr lang="en-US" altLang="zh-CN" sz="2000" dirty="0" smtClean="0"/>
                        <a:t>9/10</a:t>
                      </a:r>
                      <a:endParaRPr lang="zh-CN" altLang="en-US" sz="2000" dirty="0"/>
                    </a:p>
                  </a:txBody>
                  <a:tcPr/>
                </a:tc>
                <a:tc>
                  <a:txBody>
                    <a:bodyPr/>
                    <a:lstStyle/>
                    <a:p>
                      <a:r>
                        <a:rPr lang="en-US" altLang="zh-CN" sz="2000" dirty="0" smtClean="0"/>
                        <a:t>9/10</a:t>
                      </a:r>
                      <a:endParaRPr lang="zh-CN" altLang="en-US" sz="2000" dirty="0"/>
                    </a:p>
                  </a:txBody>
                  <a:tcPr/>
                </a:tc>
                <a:tc>
                  <a:txBody>
                    <a:bodyPr/>
                    <a:lstStyle/>
                    <a:p>
                      <a:r>
                        <a:rPr lang="en-US" altLang="zh-CN" sz="2000" dirty="0" smtClean="0"/>
                        <a:t>9.4/10</a:t>
                      </a:r>
                      <a:endParaRPr lang="zh-CN" altLang="en-US" sz="2000" dirty="0"/>
                    </a:p>
                  </a:txBody>
                  <a:tcPr/>
                </a:tc>
              </a:tr>
              <a:tr h="451210">
                <a:tc>
                  <a:txBody>
                    <a:bodyPr/>
                    <a:lstStyle/>
                    <a:p>
                      <a:r>
                        <a:rPr lang="zh-CN" altLang="en-US" sz="2000" dirty="0" smtClean="0"/>
                        <a:t>陈安</a:t>
                      </a:r>
                      <a:endParaRPr lang="zh-CN" altLang="en-US" sz="2000" dirty="0"/>
                    </a:p>
                  </a:txBody>
                  <a:tcPr/>
                </a:tc>
                <a:tc>
                  <a:txBody>
                    <a:bodyPr/>
                    <a:lstStyle/>
                    <a:p>
                      <a:r>
                        <a:rPr lang="en-US" altLang="zh-CN" sz="2000" dirty="0" smtClean="0"/>
                        <a:t>7/10</a:t>
                      </a:r>
                      <a:endParaRPr lang="zh-CN" altLang="en-US" sz="2000" dirty="0"/>
                    </a:p>
                  </a:txBody>
                  <a:tcPr/>
                </a:tc>
                <a:tc>
                  <a:txBody>
                    <a:bodyPr/>
                    <a:lstStyle/>
                    <a:p>
                      <a:r>
                        <a:rPr lang="en-US" altLang="zh-CN" sz="2000" dirty="0" smtClean="0"/>
                        <a:t>9/10</a:t>
                      </a:r>
                      <a:endParaRPr lang="zh-CN" altLang="en-US" sz="2000" dirty="0"/>
                    </a:p>
                  </a:txBody>
                  <a:tcPr/>
                </a:tc>
                <a:tc>
                  <a:txBody>
                    <a:bodyPr/>
                    <a:lstStyle/>
                    <a:p>
                      <a:r>
                        <a:rPr lang="en-US" altLang="zh-CN" sz="2000" dirty="0" smtClean="0"/>
                        <a:t>7/10</a:t>
                      </a:r>
                      <a:endParaRPr lang="zh-CN" altLang="en-US" sz="2000" dirty="0"/>
                    </a:p>
                  </a:txBody>
                  <a:tcPr/>
                </a:tc>
                <a:tc>
                  <a:txBody>
                    <a:bodyPr/>
                    <a:lstStyle/>
                    <a:p>
                      <a:r>
                        <a:rPr lang="en-US" altLang="zh-CN" sz="2000" dirty="0" smtClean="0"/>
                        <a:t>7.6/10</a:t>
                      </a:r>
                      <a:endParaRPr lang="zh-CN" altLang="en-US" sz="2000" dirty="0"/>
                    </a:p>
                  </a:txBody>
                  <a:tcPr/>
                </a:tc>
              </a:tr>
            </a:tbl>
          </a:graphicData>
        </a:graphic>
      </p:graphicFrame>
    </p:spTree>
  </p:cSld>
  <p:clrMapOvr>
    <a:masterClrMapping/>
  </p:clrMapOvr>
  <p:transition spd="slow" advTm="3000">
    <p:push dir="u"/>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小组评价</a:t>
              </a:r>
            </a:p>
          </p:txBody>
        </p:sp>
      </p:grpSp>
      <p:sp>
        <p:nvSpPr>
          <p:cNvPr id="5" name="文本框 4"/>
          <p:cNvSpPr txBox="1"/>
          <p:nvPr/>
        </p:nvSpPr>
        <p:spPr>
          <a:xfrm>
            <a:off x="802216" y="1617345"/>
            <a:ext cx="10399183" cy="3785652"/>
          </a:xfrm>
          <a:prstGeom prst="rect">
            <a:avLst/>
          </a:prstGeom>
          <a:noFill/>
        </p:spPr>
        <p:txBody>
          <a:bodyPr wrap="square" rtlCol="0">
            <a:spAutoFit/>
          </a:bodyPr>
          <a:lstStyle/>
          <a:p>
            <a:r>
              <a:rPr lang="zh-CN" altLang="en-US" sz="2400" dirty="0"/>
              <a:t>李磊</a:t>
            </a:r>
            <a:r>
              <a:rPr lang="zh-CN" altLang="en-US" sz="2400" dirty="0" smtClean="0"/>
              <a:t>：</a:t>
            </a:r>
            <a:r>
              <a:rPr lang="zh-CN" altLang="en-US" sz="2400" dirty="0"/>
              <a:t>团</a:t>
            </a:r>
            <a:r>
              <a:rPr lang="zh-CN" altLang="en-US" sz="2400" dirty="0" smtClean="0"/>
              <a:t>队中的顶梁柱，技术高手外加优秀组员，对于任务完成的非常认真专心，是团队中不可多得的好帮手。</a:t>
            </a:r>
            <a:endParaRPr lang="en-US" altLang="zh-CN" sz="2400" dirty="0" smtClean="0"/>
          </a:p>
          <a:p>
            <a:endParaRPr lang="en-US" altLang="zh-CN" sz="2400" dirty="0" smtClean="0"/>
          </a:p>
          <a:p>
            <a:r>
              <a:rPr lang="zh-CN" altLang="en-US" sz="2400" dirty="0" smtClean="0"/>
              <a:t>董</a:t>
            </a:r>
            <a:r>
              <a:rPr lang="zh-CN" altLang="en-US" sz="2400" dirty="0"/>
              <a:t>思诚</a:t>
            </a:r>
            <a:r>
              <a:rPr lang="zh-CN" altLang="en-US" sz="2400" dirty="0" smtClean="0"/>
              <a:t>：第一次当组长，对于组长的各项事务可能不太了解，期间遇到了很多事情，都要去询问李磊同学，完成任务质量在合格线偏上一点，并不算是很好的组长，没能很好的组织并安排组员的任务。</a:t>
            </a:r>
            <a:endParaRPr lang="en-US" altLang="zh-CN" sz="2400" dirty="0" smtClean="0"/>
          </a:p>
          <a:p>
            <a:endParaRPr lang="en-US" altLang="zh-CN" sz="2400" dirty="0" smtClean="0"/>
          </a:p>
          <a:p>
            <a:r>
              <a:rPr lang="zh-CN" altLang="en-US" sz="2400" dirty="0" smtClean="0"/>
              <a:t>陈</a:t>
            </a:r>
            <a:r>
              <a:rPr lang="zh-CN" altLang="en-US" sz="2400" dirty="0"/>
              <a:t>安</a:t>
            </a:r>
            <a:r>
              <a:rPr lang="zh-CN" altLang="en-US" sz="2400" dirty="0" smtClean="0"/>
              <a:t>：不是同级生，沟通起来可能有点隔阂，但是有尽量完成任务的心态，交付的任务都能比较顺利的完成，技术上面可能有些许欠缺，但是总体来说是有全力协助全组的意愿，是个表现尚可的组员。</a:t>
            </a:r>
            <a:endParaRPr lang="zh-CN" altLang="en-US" sz="2400" dirty="0"/>
          </a:p>
        </p:txBody>
      </p:sp>
    </p:spTree>
  </p:cSld>
  <p:clrMapOvr>
    <a:masterClrMapping/>
  </p:clrMapOvr>
  <p:transition spd="slow" advTm="3000">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099452" y="-131242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pic>
        <p:nvPicPr>
          <p:cNvPr id="4" name="图片 3"/>
          <p:cNvPicPr>
            <a:picLocks noChangeAspect="1"/>
          </p:cNvPicPr>
          <p:nvPr/>
        </p:nvPicPr>
        <p:blipFill>
          <a:blip r:embed="rId5"/>
          <a:stretch>
            <a:fillRect/>
          </a:stretch>
        </p:blipFill>
        <p:spPr>
          <a:xfrm>
            <a:off x="4199254" y="0"/>
            <a:ext cx="2200847" cy="1182727"/>
          </a:xfrm>
          <a:prstGeom prst="rect">
            <a:avLst/>
          </a:prstGeom>
        </p:spPr>
      </p:pic>
      <p:sp>
        <p:nvSpPr>
          <p:cNvPr id="11" name="文本框 10"/>
          <p:cNvSpPr txBox="1"/>
          <p:nvPr>
            <p:custDataLst>
              <p:tags r:id="rId1"/>
            </p:custDataLst>
          </p:nvPr>
        </p:nvSpPr>
        <p:spPr>
          <a:xfrm>
            <a:off x="633955" y="591363"/>
            <a:ext cx="265957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项</a:t>
            </a:r>
            <a:r>
              <a:rPr lang="zh-CN" altLang="en-US" sz="2400" b="1" dirty="0" smtClean="0">
                <a:latin typeface="+mn-ea"/>
              </a:rPr>
              <a:t>目基本模块</a:t>
            </a:r>
            <a:endParaRPr lang="zh-CN" altLang="en-US" sz="1200" dirty="0"/>
          </a:p>
        </p:txBody>
      </p:sp>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09914" y="1435262"/>
            <a:ext cx="5760640" cy="4373588"/>
          </a:xfrm>
          <a:prstGeom prst="rect">
            <a:avLst/>
          </a:prstGeom>
        </p:spPr>
      </p:pic>
    </p:spTree>
    <p:extLst>
      <p:ext uri="{BB962C8B-B14F-4D97-AF65-F5344CB8AC3E}">
        <p14:creationId xmlns:p14="http://schemas.microsoft.com/office/powerpoint/2010/main" val="3704697628"/>
      </p:ext>
    </p:extLst>
  </p:cSld>
  <p:clrMapOvr>
    <a:masterClrMapping/>
  </p:clrMapOvr>
  <p:transition spd="slow" advTm="3000">
    <p:push dir="u"/>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项目总结</a:t>
              </a:r>
            </a:p>
          </p:txBody>
        </p:sp>
      </p:grpSp>
      <p:sp>
        <p:nvSpPr>
          <p:cNvPr id="2" name="矩形 1"/>
          <p:cNvSpPr/>
          <p:nvPr/>
        </p:nvSpPr>
        <p:spPr>
          <a:xfrm>
            <a:off x="516467" y="1541030"/>
            <a:ext cx="11176000" cy="2862322"/>
          </a:xfrm>
          <a:prstGeom prst="rect">
            <a:avLst/>
          </a:prstGeom>
        </p:spPr>
        <p:txBody>
          <a:bodyPr wrap="square">
            <a:spAutoFit/>
          </a:bodyPr>
          <a:lstStyle/>
          <a:p>
            <a:pPr algn="just">
              <a:spcAft>
                <a:spcPts val="0"/>
              </a:spcAft>
            </a:pPr>
            <a:r>
              <a:rPr lang="zh-CN" altLang="en-US" sz="2000" kern="100" dirty="0" smtClean="0">
                <a:latin typeface="Calibri" panose="020F0502020204030204" pitchFamily="34" charset="0"/>
                <a:ea typeface="宋体" panose="02010600030101010101" pitchFamily="2" charset="-122"/>
                <a:cs typeface="Times New Roman" panose="02020603050405020304" pitchFamily="18" charset="0"/>
              </a:rPr>
              <a:t>董思诚：</a:t>
            </a:r>
            <a:endParaRPr lang="en-US" altLang="zh-CN" sz="2000" kern="100" dirty="0" smtClean="0">
              <a:latin typeface="Calibri" panose="020F0502020204030204" pitchFamily="34" charset="0"/>
              <a:ea typeface="宋体" panose="02010600030101010101" pitchFamily="2" charset="-122"/>
              <a:cs typeface="Times New Roman" panose="02020603050405020304" pitchFamily="18" charset="0"/>
            </a:endParaRPr>
          </a:p>
          <a:p>
            <a:pPr algn="just">
              <a:spcAft>
                <a:spcPts val="0"/>
              </a:spcAft>
            </a:pPr>
            <a:r>
              <a:rPr lang="en-US" altLang="zh-CN" sz="20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000" kern="100" dirty="0" smtClean="0">
                <a:latin typeface="Calibri" panose="020F0502020204030204" pitchFamily="34" charset="0"/>
                <a:ea typeface="宋体" panose="02010600030101010101" pitchFamily="2" charset="-122"/>
                <a:cs typeface="Times New Roman" panose="02020603050405020304" pitchFamily="18" charset="0"/>
              </a:rPr>
              <a:t>        </a:t>
            </a:r>
            <a:r>
              <a:rPr lang="zh-CN" altLang="zh-CN" sz="2000" kern="100" dirty="0" smtClean="0">
                <a:latin typeface="Calibri" panose="020F0502020204030204" pitchFamily="34" charset="0"/>
                <a:ea typeface="宋体" panose="02010600030101010101" pitchFamily="2" charset="-122"/>
                <a:cs typeface="Times New Roman" panose="02020603050405020304" pitchFamily="18" charset="0"/>
              </a:rPr>
              <a:t>本</a:t>
            </a:r>
            <a:r>
              <a:rPr lang="zh-CN" altLang="zh-CN" sz="2000" kern="100" dirty="0">
                <a:latin typeface="Calibri" panose="020F0502020204030204" pitchFamily="34" charset="0"/>
                <a:ea typeface="宋体" panose="02010600030101010101" pitchFamily="2" charset="-122"/>
                <a:cs typeface="Times New Roman" panose="02020603050405020304" pitchFamily="18" charset="0"/>
              </a:rPr>
              <a:t>次项目，我作为组长，由于经验不算非常足，导致出现工期问题，部分内容并没有做的很好，但是在本次学习项目过程的途中，我能够逐步了解项目的生命周期，学习瀑布模型，并亲自尝试制作项目，这是一个尝试，也是我在学习软件工程过程的一个脚步，纵使最后我们小组的表现可能不尽人意，但是期间写的各种文档，各种评审的过程，都对我日后的项目过程受益良多，这些都是十足的经验。在项目开展的过程中，也少不了组员的帮助，没有另外两个组员的帮助，项目不能进展的如此迅速，所以也非常感谢另外两位组员。</a:t>
            </a:r>
          </a:p>
          <a:p>
            <a:pPr algn="just">
              <a:spcAft>
                <a:spcPts val="0"/>
              </a:spcAft>
            </a:pPr>
            <a:r>
              <a:rPr lang="en-US" altLang="zh-CN" sz="2000" kern="100" dirty="0" smtClean="0">
                <a:latin typeface="Calibri" panose="020F0502020204030204" pitchFamily="34" charset="0"/>
                <a:ea typeface="宋体" panose="02010600030101010101" pitchFamily="2" charset="-122"/>
                <a:cs typeface="Times New Roman" panose="02020603050405020304" pitchFamily="18" charset="0"/>
              </a:rPr>
              <a:t>         </a:t>
            </a:r>
            <a:r>
              <a:rPr lang="zh-CN" altLang="zh-CN" sz="2000" kern="100" dirty="0" smtClean="0">
                <a:latin typeface="Calibri" panose="020F0502020204030204" pitchFamily="34" charset="0"/>
                <a:ea typeface="宋体" panose="02010600030101010101" pitchFamily="2" charset="-122"/>
                <a:cs typeface="Times New Roman" panose="02020603050405020304" pitchFamily="18" charset="0"/>
              </a:rPr>
              <a:t>本</a:t>
            </a:r>
            <a:r>
              <a:rPr lang="zh-CN" altLang="zh-CN" sz="2000" kern="100" dirty="0">
                <a:latin typeface="Calibri" panose="020F0502020204030204" pitchFamily="34" charset="0"/>
                <a:ea typeface="宋体" panose="02010600030101010101" pitchFamily="2" charset="-122"/>
                <a:cs typeface="Times New Roman" panose="02020603050405020304" pitchFamily="18" charset="0"/>
              </a:rPr>
              <a:t>次项目的经历其实比较波折，为了能够尽可能完成内容，些许内容或多或少的进行了删减，但好在最终我们能够拿出一</a:t>
            </a:r>
            <a:r>
              <a:rPr lang="zh-CN" altLang="zh-CN" sz="2000" kern="100" dirty="0" smtClean="0">
                <a:latin typeface="Calibri" panose="020F0502020204030204" pitchFamily="34" charset="0"/>
                <a:ea typeface="宋体" panose="02010600030101010101" pitchFamily="2" charset="-122"/>
                <a:cs typeface="Times New Roman" panose="02020603050405020304" pitchFamily="18" charset="0"/>
              </a:rPr>
              <a:t>个</a:t>
            </a:r>
            <a:r>
              <a:rPr lang="zh-CN" altLang="en-US" sz="2000" kern="100" dirty="0" smtClean="0">
                <a:latin typeface="Calibri" panose="020F0502020204030204" pitchFamily="34" charset="0"/>
                <a:ea typeface="宋体" panose="02010600030101010101" pitchFamily="2" charset="-122"/>
                <a:cs typeface="Times New Roman" panose="02020603050405020304" pitchFamily="18" charset="0"/>
              </a:rPr>
              <a:t>相对完整</a:t>
            </a:r>
            <a:r>
              <a:rPr lang="zh-CN" altLang="zh-CN" sz="2000" kern="100" dirty="0" smtClean="0">
                <a:latin typeface="Calibri" panose="020F0502020204030204" pitchFamily="34" charset="0"/>
                <a:ea typeface="宋体" panose="02010600030101010101" pitchFamily="2" charset="-122"/>
                <a:cs typeface="Times New Roman" panose="02020603050405020304" pitchFamily="18" charset="0"/>
              </a:rPr>
              <a:t>的</a:t>
            </a:r>
            <a:r>
              <a:rPr lang="zh-CN" altLang="zh-CN" sz="2000" kern="100" dirty="0">
                <a:latin typeface="Calibri" panose="020F0502020204030204" pitchFamily="34" charset="0"/>
                <a:ea typeface="宋体" panose="02010600030101010101" pitchFamily="2" charset="-122"/>
                <a:cs typeface="Times New Roman" panose="02020603050405020304" pitchFamily="18" charset="0"/>
              </a:rPr>
              <a:t>成品了。</a:t>
            </a:r>
            <a:endParaRPr lang="zh-CN" alt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Tree>
  </p:cSld>
  <p:clrMapOvr>
    <a:masterClrMapping/>
  </p:clrMapOvr>
  <p:transition spd="slow" advTm="3000">
    <p:push dir="u"/>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项目总结</a:t>
              </a:r>
            </a:p>
          </p:txBody>
        </p:sp>
      </p:grpSp>
      <p:sp>
        <p:nvSpPr>
          <p:cNvPr id="3" name="矩形 2"/>
          <p:cNvSpPr/>
          <p:nvPr/>
        </p:nvSpPr>
        <p:spPr>
          <a:xfrm>
            <a:off x="753533" y="1541030"/>
            <a:ext cx="11119714" cy="5323205"/>
          </a:xfrm>
          <a:prstGeom prst="rect">
            <a:avLst/>
          </a:prstGeom>
        </p:spPr>
        <p:txBody>
          <a:bodyPr wrap="square">
            <a:spAutoFit/>
          </a:bodyPr>
          <a:lstStyle/>
          <a:p>
            <a:pPr algn="just">
              <a:spcAft>
                <a:spcPts val="0"/>
              </a:spcAft>
            </a:pPr>
            <a:r>
              <a:rPr lang="zh-CN" altLang="en-US" sz="2000" dirty="0" smtClean="0">
                <a:ea typeface="等线" panose="02010600030101010101" charset="-122"/>
                <a:cs typeface="Times New Roman" panose="02020603050405020304" pitchFamily="18" charset="0"/>
              </a:rPr>
              <a:t>李磊：</a:t>
            </a:r>
            <a:endParaRPr lang="en-US" altLang="zh-CN" sz="2000" dirty="0" smtClean="0">
              <a:ea typeface="等线" panose="02010600030101010101" charset="-122"/>
              <a:cs typeface="Times New Roman" panose="02020603050405020304" pitchFamily="18" charset="0"/>
            </a:endParaRPr>
          </a:p>
          <a:p>
            <a:pPr algn="just">
              <a:spcAft>
                <a:spcPts val="0"/>
              </a:spcAft>
            </a:pPr>
            <a:r>
              <a:rPr lang="en-US" altLang="zh-CN" sz="2000" dirty="0" smtClean="0">
                <a:ea typeface="等线" panose="02010600030101010101" charset="-122"/>
                <a:cs typeface="Times New Roman" panose="02020603050405020304" pitchFamily="18" charset="0"/>
              </a:rPr>
              <a:t>       </a:t>
            </a:r>
            <a:r>
              <a:rPr altLang="zh-CN" sz="2000" dirty="0"/>
              <a:t>首先，我认为一个优秀的小组成员一同共事真的对项目的顺利进展起到非常重要作用。上一次软件项目基础课程的小组经历让我记忆犹新，而今年有幸碰上了一群不一样的队友，我们小组当中每个的个人实力或许都不是最强的，但是我们每个人态度都十分端正并且对杨枨老师所发布的任务都积极完成，对于每次会议都一丝不苟，小组成员关系融洽，我们对于相关的任务分工明确，这保证我们能够高效的完成相关里程碑任务。 其次，在整个项目过程中，我们小组也遇到过不少波折，在项目在开始执行的时候就出现了交流问题，组员间的间隙十分严重，还有相关的计划安排都是每个阶段都被冲击导致推迟或失效，这一个个情况无疑对我们项目推进有巨大冲击，我们组内及时开始了团建及时调动组员积极性，并及时与杨枨老师取得联系更改了好几套方案，再通过我们小组成员合作编辑相关文案和代码来弥补相关空缺，所以我们无疑成了真正的团队，可以共患难。小组中总是有积极向上的人来带动我们前进，这点在日常的项目过程中是十分重要的，我们不能够保证一直专注于项目当中，但是有着有人引导着就不会拉下项目中的点点滴滴，这都是我们小组项目能够顺利进行到现在的原因。 组长对于相关数据的敏感性十分出色，对于我们小组的打分有绝对的定版权，而日常项目推进的过程中十分上心，能够在考研的压力下做好自己应该做的事情，属实不易，经常组织相关会议，根据相关的任务进度把控好小组进度和计划的协调，甘特图的更新也是可以把握在手中；另一位组员学弟也在课余压力巨大的情况，尽力抽出时间来协助我们解决相关数据问题，这些都是十分不容易的情况。</a:t>
            </a:r>
            <a:r>
              <a:rPr lang="zh-CN" altLang="zh-CN" sz="2000" dirty="0"/>
              <a:t> </a:t>
            </a:r>
            <a:r>
              <a:rPr lang="en-US" altLang="zh-CN" sz="2000" kern="100" dirty="0">
                <a:latin typeface="等线" panose="02010600030101010101" charset="-122"/>
                <a:ea typeface="等线" panose="02010600030101010101" charset="-122"/>
                <a:cs typeface="Times New Roman" panose="02020603050405020304" pitchFamily="18" charset="0"/>
              </a:rPr>
              <a:t> </a:t>
            </a:r>
            <a:endParaRPr lang="zh-CN" altLang="zh-CN" sz="20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transition spd="slow" advTm="3000">
    <p:push dir="u"/>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879939" y="-737310"/>
            <a:ext cx="3393228" cy="1969952"/>
            <a:chOff x="4262209" y="-345515"/>
            <a:chExt cx="3393228" cy="1969952"/>
          </a:xfrm>
        </p:grpSpPr>
        <p:pic>
          <p:nvPicPr>
            <p:cNvPr id="23" name="图片 22"/>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24" name="Rectangle 30"/>
            <p:cNvSpPr/>
            <p:nvPr/>
          </p:nvSpPr>
          <p:spPr>
            <a:xfrm flipH="1">
              <a:off x="5160734" y="378385"/>
              <a:ext cx="2061845" cy="52197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项目总结</a:t>
              </a:r>
            </a:p>
          </p:txBody>
        </p:sp>
      </p:grpSp>
      <p:sp>
        <p:nvSpPr>
          <p:cNvPr id="3" name="矩形 2"/>
          <p:cNvSpPr/>
          <p:nvPr/>
        </p:nvSpPr>
        <p:spPr>
          <a:xfrm>
            <a:off x="753533" y="1541030"/>
            <a:ext cx="11119714" cy="2862322"/>
          </a:xfrm>
          <a:prstGeom prst="rect">
            <a:avLst/>
          </a:prstGeom>
        </p:spPr>
        <p:txBody>
          <a:bodyPr wrap="square">
            <a:spAutoFit/>
          </a:bodyPr>
          <a:lstStyle/>
          <a:p>
            <a:pPr algn="just">
              <a:spcAft>
                <a:spcPts val="0"/>
              </a:spcAft>
            </a:pPr>
            <a:r>
              <a:rPr lang="zh-CN" altLang="en-US" sz="2000" dirty="0" smtClean="0">
                <a:ea typeface="等线" panose="02010600030101010101" charset="-122"/>
                <a:cs typeface="Times New Roman" panose="02020603050405020304" pitchFamily="18" charset="0"/>
              </a:rPr>
              <a:t>陈安：</a:t>
            </a:r>
            <a:endParaRPr lang="en-US" altLang="zh-CN" sz="2000" dirty="0" smtClean="0">
              <a:ea typeface="等线" panose="02010600030101010101" charset="-122"/>
              <a:cs typeface="Times New Roman" panose="02020603050405020304" pitchFamily="18" charset="0"/>
            </a:endParaRPr>
          </a:p>
          <a:p>
            <a:pPr algn="just">
              <a:spcAft>
                <a:spcPts val="0"/>
              </a:spcAft>
            </a:pPr>
            <a:r>
              <a:rPr lang="en-US" altLang="zh-CN" sz="2000" dirty="0">
                <a:ea typeface="等线" panose="02010600030101010101" charset="-122"/>
                <a:cs typeface="Times New Roman" panose="02020603050405020304" pitchFamily="18" charset="0"/>
              </a:rPr>
              <a:t> </a:t>
            </a:r>
            <a:r>
              <a:rPr lang="en-US" altLang="zh-CN" sz="2000" dirty="0" smtClean="0">
                <a:ea typeface="等线" panose="02010600030101010101" charset="-122"/>
                <a:cs typeface="Times New Roman" panose="02020603050405020304" pitchFamily="18" charset="0"/>
              </a:rPr>
              <a:t>      </a:t>
            </a:r>
            <a:r>
              <a:rPr lang="zh-CN" altLang="en-US" sz="2000" dirty="0" smtClean="0">
                <a:ea typeface="等线" panose="02010600030101010101" charset="-122"/>
                <a:cs typeface="Times New Roman" panose="02020603050405020304" pitchFamily="18" charset="0"/>
              </a:rPr>
              <a:t>在</a:t>
            </a:r>
            <a:r>
              <a:rPr lang="zh-CN" altLang="en-US" sz="2000" dirty="0">
                <a:ea typeface="等线" panose="02010600030101010101" charset="-122"/>
                <a:cs typeface="Times New Roman" panose="02020603050405020304" pitchFamily="18" charset="0"/>
              </a:rPr>
              <a:t>这门课程的项目实践中，我学习了怎样用软件工程的方法开发软件。从可行性分析开始，我才知道写文档比我想象的要难，看着模板不知道该写什么，这主要是因为我对模板中的各条目不理解，不知道对后来的开发有什么作用。我认为我们的需求分析做的不够好，没有找到足够多的用户提供意见。我们理工科学生都不怎么擅长做市场调研，我在在和其他小组的互相评审中发现其他组也有这样的问题，可能是方法不对或者是调查范围太小，需求分析结果不能反映事实。到了设计和实现阶段，我深刻意识到自己能力不足，以后要多学习新技术，提高自己的软件开发能力。我们开发的项目功能基本完成，只是遇到了一些困难，没有到达预期的效果。即使这样，我认为这个项目还是很有意义的，因为我学到了软件开发的知识并积累了实践经验。</a:t>
            </a:r>
            <a:r>
              <a:rPr lang="zh-CN" altLang="zh-CN" sz="2000" dirty="0" smtClean="0"/>
              <a:t> </a:t>
            </a:r>
            <a:r>
              <a:rPr lang="en-US" altLang="zh-CN" sz="2000" kern="100" dirty="0">
                <a:latin typeface="等线" panose="02010600030101010101" charset="-122"/>
                <a:ea typeface="等线" panose="02010600030101010101" charset="-122"/>
                <a:cs typeface="Times New Roman" panose="02020603050405020304" pitchFamily="18" charset="0"/>
              </a:rPr>
              <a:t> </a:t>
            </a:r>
            <a:endParaRPr lang="zh-CN" altLang="zh-CN" sz="20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transition spd="slow" advTm="3000">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099452" y="-131242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pic>
        <p:nvPicPr>
          <p:cNvPr id="4" name="图片 3"/>
          <p:cNvPicPr>
            <a:picLocks noChangeAspect="1"/>
          </p:cNvPicPr>
          <p:nvPr/>
        </p:nvPicPr>
        <p:blipFill>
          <a:blip r:embed="rId5"/>
          <a:stretch>
            <a:fillRect/>
          </a:stretch>
        </p:blipFill>
        <p:spPr>
          <a:xfrm>
            <a:off x="4199254" y="0"/>
            <a:ext cx="2200847" cy="1182727"/>
          </a:xfrm>
          <a:prstGeom prst="rect">
            <a:avLst/>
          </a:prstGeom>
        </p:spPr>
      </p:pic>
      <p:sp>
        <p:nvSpPr>
          <p:cNvPr id="11" name="文本框 10"/>
          <p:cNvSpPr txBox="1"/>
          <p:nvPr>
            <p:custDataLst>
              <p:tags r:id="rId1"/>
            </p:custDataLst>
          </p:nvPr>
        </p:nvSpPr>
        <p:spPr>
          <a:xfrm>
            <a:off x="769422" y="1015381"/>
            <a:ext cx="265957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项目计划</a:t>
            </a:r>
            <a:endParaRPr lang="zh-CN" altLang="en-US" sz="1200" dirty="0"/>
          </a:p>
        </p:txBody>
      </p:sp>
      <p:pic>
        <p:nvPicPr>
          <p:cNvPr id="3" name="图片 2"/>
          <p:cNvPicPr>
            <a:picLocks noChangeAspect="1"/>
          </p:cNvPicPr>
          <p:nvPr/>
        </p:nvPicPr>
        <p:blipFill rotWithShape="1">
          <a:blip r:embed="rId6"/>
          <a:srcRect l="34638" t="16255" r="32670" b="5217"/>
          <a:stretch>
            <a:fillRect/>
          </a:stretch>
        </p:blipFill>
        <p:spPr>
          <a:xfrm>
            <a:off x="7511599" y="726829"/>
            <a:ext cx="4476235" cy="5885637"/>
          </a:xfrm>
          <a:prstGeom prst="rect">
            <a:avLst/>
          </a:prstGeom>
        </p:spPr>
      </p:pic>
      <p:graphicFrame>
        <p:nvGraphicFramePr>
          <p:cNvPr id="5" name="表格 4"/>
          <p:cNvGraphicFramePr>
            <a:graphicFrameLocks noGrp="1"/>
          </p:cNvGraphicFramePr>
          <p:nvPr/>
        </p:nvGraphicFramePr>
        <p:xfrm>
          <a:off x="764931" y="1610360"/>
          <a:ext cx="6612466" cy="5120640"/>
        </p:xfrm>
        <a:graphic>
          <a:graphicData uri="http://schemas.openxmlformats.org/drawingml/2006/table">
            <a:tbl>
              <a:tblPr>
                <a:tableStyleId>{5C22544A-7EE6-4342-B048-85BDC9FD1C3A}</a:tableStyleId>
              </a:tblPr>
              <a:tblGrid>
                <a:gridCol w="1050106"/>
                <a:gridCol w="1201037"/>
                <a:gridCol w="634336"/>
                <a:gridCol w="1548461"/>
                <a:gridCol w="2178526"/>
              </a:tblGrid>
              <a:tr h="278075">
                <a:tc>
                  <a:txBody>
                    <a:bodyPr/>
                    <a:lstStyle/>
                    <a:p>
                      <a:pPr algn="just">
                        <a:lnSpc>
                          <a:spcPct val="150000"/>
                        </a:lnSpc>
                        <a:spcAft>
                          <a:spcPts val="0"/>
                        </a:spcAft>
                      </a:pPr>
                      <a:r>
                        <a:rPr lang="zh-CN" sz="1600" kern="100" dirty="0">
                          <a:effectLst/>
                        </a:rPr>
                        <a:t>版本</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Bef>
                          <a:spcPts val="600"/>
                        </a:spcBef>
                        <a:spcAft>
                          <a:spcPts val="0"/>
                        </a:spcAft>
                        <a:tabLst>
                          <a:tab pos="5486400" algn="ctr"/>
                          <a:tab pos="266700" algn="l"/>
                        </a:tabLst>
                      </a:pPr>
                      <a:r>
                        <a:rPr lang="zh-CN" sz="1600" kern="100">
                          <a:effectLst/>
                        </a:rPr>
                        <a:t>日期</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Bef>
                          <a:spcPts val="600"/>
                        </a:spcBef>
                        <a:spcAft>
                          <a:spcPts val="0"/>
                        </a:spcAft>
                        <a:tabLst>
                          <a:tab pos="5486400" algn="ctr"/>
                          <a:tab pos="266700" algn="l"/>
                        </a:tabLst>
                      </a:pPr>
                      <a:r>
                        <a:rPr lang="en-US" sz="1600" kern="100" dirty="0">
                          <a:effectLst/>
                        </a:rPr>
                        <a:t>AMD</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Bef>
                          <a:spcPts val="600"/>
                        </a:spcBef>
                        <a:spcAft>
                          <a:spcPts val="0"/>
                        </a:spcAft>
                        <a:tabLst>
                          <a:tab pos="5486400" algn="ctr"/>
                          <a:tab pos="266700" algn="l"/>
                        </a:tabLst>
                      </a:pPr>
                      <a:r>
                        <a:rPr lang="zh-CN" sz="1600" kern="100">
                          <a:effectLst/>
                        </a:rPr>
                        <a:t>修订者</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Bef>
                          <a:spcPts val="600"/>
                        </a:spcBef>
                        <a:spcAft>
                          <a:spcPts val="0"/>
                        </a:spcAft>
                        <a:tabLst>
                          <a:tab pos="5486400" algn="ctr"/>
                          <a:tab pos="266700" algn="l"/>
                        </a:tabLst>
                      </a:pPr>
                      <a:r>
                        <a:rPr lang="zh-CN" sz="1600" kern="100">
                          <a:effectLst/>
                        </a:rPr>
                        <a:t>说明</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60876">
                <a:tc>
                  <a:txBody>
                    <a:bodyPr/>
                    <a:lstStyle/>
                    <a:p>
                      <a:pPr algn="just">
                        <a:lnSpc>
                          <a:spcPct val="150000"/>
                        </a:lnSpc>
                        <a:spcAft>
                          <a:spcPts val="0"/>
                        </a:spcAft>
                      </a:pPr>
                      <a:r>
                        <a:rPr lang="zh-CN" sz="1600" kern="100">
                          <a:effectLst/>
                        </a:rPr>
                        <a:t>第</a:t>
                      </a:r>
                      <a:r>
                        <a:rPr lang="en-US" sz="1600" kern="100">
                          <a:effectLst/>
                        </a:rPr>
                        <a:t>0.1</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10</a:t>
                      </a:r>
                      <a:r>
                        <a:rPr lang="zh-CN" sz="1600" kern="100">
                          <a:effectLst/>
                        </a:rPr>
                        <a:t>月</a:t>
                      </a:r>
                      <a:r>
                        <a:rPr lang="en-US" sz="1600" kern="100">
                          <a:effectLst/>
                        </a:rPr>
                        <a:t>20</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新建发布</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60876">
                <a:tc>
                  <a:txBody>
                    <a:bodyPr/>
                    <a:lstStyle/>
                    <a:p>
                      <a:pPr algn="just">
                        <a:lnSpc>
                          <a:spcPct val="150000"/>
                        </a:lnSpc>
                        <a:spcAft>
                          <a:spcPts val="0"/>
                        </a:spcAft>
                      </a:pPr>
                      <a:r>
                        <a:rPr lang="zh-CN" sz="1600" kern="100">
                          <a:effectLst/>
                        </a:rPr>
                        <a:t>第</a:t>
                      </a:r>
                      <a:r>
                        <a:rPr lang="en-US" sz="1600" kern="100">
                          <a:effectLst/>
                        </a:rPr>
                        <a:t>0.2</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10</a:t>
                      </a:r>
                      <a:r>
                        <a:rPr lang="zh-CN" sz="1600" kern="100">
                          <a:effectLst/>
                        </a:rPr>
                        <a:t>月</a:t>
                      </a:r>
                      <a:r>
                        <a:rPr lang="en-US" sz="1600" kern="100">
                          <a:effectLst/>
                        </a:rPr>
                        <a:t>25</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M</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新增项目计划</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60876">
                <a:tc>
                  <a:txBody>
                    <a:bodyPr/>
                    <a:lstStyle/>
                    <a:p>
                      <a:pPr algn="just">
                        <a:lnSpc>
                          <a:spcPct val="150000"/>
                        </a:lnSpc>
                        <a:spcAft>
                          <a:spcPts val="0"/>
                        </a:spcAft>
                      </a:pPr>
                      <a:r>
                        <a:rPr lang="zh-CN" sz="1600" kern="100">
                          <a:effectLst/>
                        </a:rPr>
                        <a:t>第</a:t>
                      </a:r>
                      <a:r>
                        <a:rPr lang="en-US" sz="1600" kern="100">
                          <a:effectLst/>
                        </a:rPr>
                        <a:t>0.3</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10</a:t>
                      </a:r>
                      <a:r>
                        <a:rPr lang="zh-CN" sz="1600" kern="100">
                          <a:effectLst/>
                        </a:rPr>
                        <a:t>月</a:t>
                      </a:r>
                      <a:r>
                        <a:rPr lang="en-US" sz="1600" kern="100">
                          <a:effectLst/>
                        </a:rPr>
                        <a:t>27</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M</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新增项目用户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60876">
                <a:tc>
                  <a:txBody>
                    <a:bodyPr/>
                    <a:lstStyle/>
                    <a:p>
                      <a:pPr algn="just">
                        <a:lnSpc>
                          <a:spcPct val="150000"/>
                        </a:lnSpc>
                        <a:spcAft>
                          <a:spcPts val="0"/>
                        </a:spcAft>
                      </a:pPr>
                      <a:r>
                        <a:rPr lang="zh-CN" sz="1600" kern="100">
                          <a:effectLst/>
                        </a:rPr>
                        <a:t>第</a:t>
                      </a:r>
                      <a:r>
                        <a:rPr lang="en-US" sz="1600" kern="100">
                          <a:effectLst/>
                        </a:rPr>
                        <a:t>0.4</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10</a:t>
                      </a:r>
                      <a:r>
                        <a:rPr lang="zh-CN" sz="1600" kern="100">
                          <a:effectLst/>
                        </a:rPr>
                        <a:t>月</a:t>
                      </a:r>
                      <a:r>
                        <a:rPr lang="en-US" sz="1600" kern="100">
                          <a:effectLst/>
                        </a:rPr>
                        <a:t>28</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M</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修改项目背景</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77207">
                <a:tc>
                  <a:txBody>
                    <a:bodyPr/>
                    <a:lstStyle/>
                    <a:p>
                      <a:pPr algn="just">
                        <a:lnSpc>
                          <a:spcPct val="150000"/>
                        </a:lnSpc>
                        <a:spcAft>
                          <a:spcPts val="0"/>
                        </a:spcAft>
                      </a:pPr>
                      <a:r>
                        <a:rPr lang="zh-CN" sz="1600" kern="100">
                          <a:effectLst/>
                        </a:rPr>
                        <a:t>第</a:t>
                      </a:r>
                      <a:r>
                        <a:rPr lang="en-US" sz="1600" kern="100">
                          <a:effectLst/>
                        </a:rPr>
                        <a:t>0.5</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10</a:t>
                      </a:r>
                      <a:r>
                        <a:rPr lang="zh-CN" sz="1600" kern="100">
                          <a:effectLst/>
                        </a:rPr>
                        <a:t>月</a:t>
                      </a:r>
                      <a:r>
                        <a:rPr lang="en-US" sz="1600" kern="100">
                          <a:effectLst/>
                        </a:rPr>
                        <a:t>29</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M</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修改</a:t>
                      </a:r>
                      <a:r>
                        <a:rPr lang="en-US" sz="1600" kern="100">
                          <a:effectLst/>
                        </a:rPr>
                        <a:t>OBS</a:t>
                      </a:r>
                      <a:r>
                        <a:rPr lang="zh-CN" sz="1600" kern="100">
                          <a:effectLst/>
                        </a:rPr>
                        <a:t>图以及标题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60876">
                <a:tc>
                  <a:txBody>
                    <a:bodyPr/>
                    <a:lstStyle/>
                    <a:p>
                      <a:pPr algn="just">
                        <a:lnSpc>
                          <a:spcPct val="150000"/>
                        </a:lnSpc>
                        <a:spcAft>
                          <a:spcPts val="0"/>
                        </a:spcAft>
                      </a:pPr>
                      <a:r>
                        <a:rPr lang="zh-CN" sz="1600" kern="100">
                          <a:effectLst/>
                        </a:rPr>
                        <a:t>第</a:t>
                      </a:r>
                      <a:r>
                        <a:rPr lang="en-US" sz="1600" kern="100">
                          <a:effectLst/>
                        </a:rPr>
                        <a:t>1.0</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11</a:t>
                      </a:r>
                      <a:r>
                        <a:rPr lang="zh-CN" sz="1600" kern="100">
                          <a:effectLst/>
                        </a:rPr>
                        <a:t>月</a:t>
                      </a:r>
                      <a:r>
                        <a:rPr lang="en-US" sz="1600" kern="100">
                          <a:effectLst/>
                        </a:rPr>
                        <a:t>1</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M</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正式发布</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60876">
                <a:tc>
                  <a:txBody>
                    <a:bodyPr/>
                    <a:lstStyle/>
                    <a:p>
                      <a:pPr algn="just">
                        <a:lnSpc>
                          <a:spcPct val="150000"/>
                        </a:lnSpc>
                        <a:spcAft>
                          <a:spcPts val="0"/>
                        </a:spcAft>
                      </a:pPr>
                      <a:r>
                        <a:rPr lang="zh-CN" sz="1600" kern="100">
                          <a:effectLst/>
                        </a:rPr>
                        <a:t>第</a:t>
                      </a:r>
                      <a:r>
                        <a:rPr lang="en-US" sz="1600" kern="100">
                          <a:effectLst/>
                        </a:rPr>
                        <a:t>1.1</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11</a:t>
                      </a:r>
                      <a:r>
                        <a:rPr lang="zh-CN" sz="1600" kern="100">
                          <a:effectLst/>
                        </a:rPr>
                        <a:t>月</a:t>
                      </a:r>
                      <a:r>
                        <a:rPr lang="en-US" sz="1600" kern="100">
                          <a:effectLst/>
                        </a:rPr>
                        <a:t>14</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新增用户需求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551720">
                <a:tc>
                  <a:txBody>
                    <a:bodyPr/>
                    <a:lstStyle/>
                    <a:p>
                      <a:pPr algn="just">
                        <a:lnSpc>
                          <a:spcPct val="150000"/>
                        </a:lnSpc>
                        <a:spcAft>
                          <a:spcPts val="0"/>
                        </a:spcAft>
                      </a:pPr>
                      <a:r>
                        <a:rPr lang="zh-CN" sz="1600" kern="100">
                          <a:effectLst/>
                        </a:rPr>
                        <a:t>第</a:t>
                      </a:r>
                      <a:r>
                        <a:rPr lang="en-US" sz="1600" kern="100">
                          <a:effectLst/>
                        </a:rPr>
                        <a:t>1.2</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11</a:t>
                      </a:r>
                      <a:r>
                        <a:rPr lang="zh-CN" sz="1600" kern="100">
                          <a:effectLst/>
                        </a:rPr>
                        <a:t>月</a:t>
                      </a:r>
                      <a:r>
                        <a:rPr lang="en-US" sz="1600" kern="100">
                          <a:effectLst/>
                        </a:rPr>
                        <a:t>25</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新增新的用户类型、更新教师用户的需求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60876">
                <a:tc>
                  <a:txBody>
                    <a:bodyPr/>
                    <a:lstStyle/>
                    <a:p>
                      <a:pPr algn="just">
                        <a:lnSpc>
                          <a:spcPct val="150000"/>
                        </a:lnSpc>
                        <a:spcAft>
                          <a:spcPts val="0"/>
                        </a:spcAft>
                      </a:pPr>
                      <a:r>
                        <a:rPr lang="zh-CN" sz="1600" kern="100">
                          <a:effectLst/>
                        </a:rPr>
                        <a:t>第</a:t>
                      </a:r>
                      <a:r>
                        <a:rPr lang="en-US" sz="1600" kern="100">
                          <a:effectLst/>
                        </a:rPr>
                        <a:t>1.3</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12</a:t>
                      </a:r>
                      <a:r>
                        <a:rPr lang="zh-CN" sz="1600" kern="100">
                          <a:effectLst/>
                        </a:rPr>
                        <a:t>月</a:t>
                      </a:r>
                      <a:r>
                        <a:rPr lang="en-US" sz="1600" kern="100">
                          <a:effectLst/>
                        </a:rPr>
                        <a:t>4</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设计阶段相关调整</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551720">
                <a:tc>
                  <a:txBody>
                    <a:bodyPr/>
                    <a:lstStyle/>
                    <a:p>
                      <a:pPr algn="just">
                        <a:lnSpc>
                          <a:spcPct val="150000"/>
                        </a:lnSpc>
                        <a:spcAft>
                          <a:spcPts val="0"/>
                        </a:spcAft>
                      </a:pPr>
                      <a:r>
                        <a:rPr lang="zh-CN" sz="1600" kern="100">
                          <a:effectLst/>
                        </a:rPr>
                        <a:t>第</a:t>
                      </a:r>
                      <a:r>
                        <a:rPr lang="en-US" sz="1600" kern="100">
                          <a:effectLst/>
                        </a:rPr>
                        <a:t>1.4</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1</a:t>
                      </a:r>
                      <a:r>
                        <a:rPr lang="zh-CN" sz="1600" kern="100">
                          <a:effectLst/>
                        </a:rPr>
                        <a:t>月</a:t>
                      </a:r>
                      <a:r>
                        <a:rPr lang="en-US" sz="1600" kern="100">
                          <a:effectLst/>
                        </a:rPr>
                        <a:t>12</a:t>
                      </a:r>
                      <a:r>
                        <a:rPr lang="zh-CN" sz="1600" kern="100">
                          <a:effectLst/>
                        </a:rPr>
                        <a:t>日</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a:effectLst/>
                        </a:rPr>
                        <a:t>实现阶段的相关进度补充</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r h="260876">
                <a:tc>
                  <a:txBody>
                    <a:bodyPr/>
                    <a:lstStyle/>
                    <a:p>
                      <a:pPr algn="just">
                        <a:lnSpc>
                          <a:spcPct val="150000"/>
                        </a:lnSpc>
                        <a:spcAft>
                          <a:spcPts val="0"/>
                        </a:spcAft>
                      </a:pPr>
                      <a:r>
                        <a:rPr lang="zh-CN" sz="1600" kern="100">
                          <a:effectLst/>
                        </a:rPr>
                        <a:t>第</a:t>
                      </a:r>
                      <a:r>
                        <a:rPr lang="en-US" sz="1600" kern="100">
                          <a:effectLst/>
                        </a:rPr>
                        <a:t>1.5</a:t>
                      </a:r>
                      <a:r>
                        <a:rPr lang="zh-CN" sz="1600" kern="100">
                          <a:effectLst/>
                        </a:rPr>
                        <a:t>版</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dirty="0">
                          <a:effectLst/>
                        </a:rPr>
                        <a:t>1</a:t>
                      </a:r>
                      <a:r>
                        <a:rPr lang="zh-CN" sz="1600" kern="100" dirty="0">
                          <a:effectLst/>
                        </a:rPr>
                        <a:t>月</a:t>
                      </a:r>
                      <a:r>
                        <a:rPr lang="en-US" sz="1600" kern="100" dirty="0">
                          <a:effectLst/>
                        </a:rPr>
                        <a:t>13</a:t>
                      </a:r>
                      <a:r>
                        <a:rPr lang="zh-CN" sz="1600" kern="100" dirty="0">
                          <a:effectLst/>
                        </a:rPr>
                        <a:t>日</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A</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en-US" sz="1600" kern="100">
                          <a:effectLst/>
                        </a:rPr>
                        <a:t>G01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600" kern="100" dirty="0">
                          <a:effectLst/>
                        </a:rPr>
                        <a:t>小组分工计划更新</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r>
            </a:tbl>
          </a:graphicData>
        </a:graphic>
      </p:graphicFrame>
    </p:spTree>
  </p:cSld>
  <p:clrMapOvr>
    <a:masterClrMapping/>
  </p:clrMapOvr>
  <p:transition spd="slow" advTm="3000">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4" cstate="print">
            <a:extLst>
              <a:ext uri="{28A0092B-C50C-407E-A947-70E740481C1C}">
                <a14:useLocalDpi xmlns:a14="http://schemas.microsoft.com/office/drawing/2010/main" val="0"/>
              </a:ext>
            </a:extLst>
          </a:blip>
          <a:srcRect r="41945"/>
          <a:stretch>
            <a:fillRect/>
          </a:stretch>
        </p:blipFill>
        <p:spPr>
          <a:xfrm rot="16866840">
            <a:off x="4099452" y="-131242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pic>
        <p:nvPicPr>
          <p:cNvPr id="4" name="图片 3"/>
          <p:cNvPicPr>
            <a:picLocks noChangeAspect="1"/>
          </p:cNvPicPr>
          <p:nvPr/>
        </p:nvPicPr>
        <p:blipFill>
          <a:blip r:embed="rId5"/>
          <a:stretch>
            <a:fillRect/>
          </a:stretch>
        </p:blipFill>
        <p:spPr>
          <a:xfrm>
            <a:off x="4199254" y="0"/>
            <a:ext cx="2200847" cy="1182727"/>
          </a:xfrm>
          <a:prstGeom prst="rect">
            <a:avLst/>
          </a:prstGeom>
        </p:spPr>
      </p:pic>
      <p:sp>
        <p:nvSpPr>
          <p:cNvPr id="5" name="文本框 4"/>
          <p:cNvSpPr txBox="1"/>
          <p:nvPr>
            <p:custDataLst>
              <p:tags r:id="rId1"/>
            </p:custDataLst>
          </p:nvPr>
        </p:nvSpPr>
        <p:spPr>
          <a:xfrm>
            <a:off x="570189" y="833838"/>
            <a:ext cx="265957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甘特图</a:t>
            </a:r>
            <a:endParaRPr lang="zh-CN" altLang="en-US" sz="1200" dirty="0"/>
          </a:p>
        </p:txBody>
      </p:sp>
      <p:pic>
        <p:nvPicPr>
          <p:cNvPr id="3" name="图片 2"/>
          <p:cNvPicPr>
            <a:picLocks noChangeAspect="1"/>
          </p:cNvPicPr>
          <p:nvPr/>
        </p:nvPicPr>
        <p:blipFill rotWithShape="1">
          <a:blip r:embed="rId6"/>
          <a:srcRect l="3681" t="31986" r="45138" b="5091"/>
          <a:stretch>
            <a:fillRect/>
          </a:stretch>
        </p:blipFill>
        <p:spPr>
          <a:xfrm>
            <a:off x="4788609" y="1182727"/>
            <a:ext cx="6239934" cy="4199467"/>
          </a:xfrm>
          <a:prstGeom prst="rect">
            <a:avLst/>
          </a:prstGeom>
        </p:spPr>
      </p:pic>
      <p:pic>
        <p:nvPicPr>
          <p:cNvPr id="6" name="图片 5"/>
          <p:cNvPicPr>
            <a:picLocks noChangeAspect="1"/>
          </p:cNvPicPr>
          <p:nvPr/>
        </p:nvPicPr>
        <p:blipFill rotWithShape="1">
          <a:blip r:embed="rId7"/>
          <a:srcRect l="35208" t="34015" r="1042" b="5090"/>
          <a:stretch>
            <a:fillRect/>
          </a:stretch>
        </p:blipFill>
        <p:spPr>
          <a:xfrm>
            <a:off x="4419600" y="2365454"/>
            <a:ext cx="7772400" cy="4064001"/>
          </a:xfrm>
          <a:prstGeom prst="rect">
            <a:avLst/>
          </a:prstGeom>
        </p:spPr>
      </p:pic>
      <p:pic>
        <p:nvPicPr>
          <p:cNvPr id="7" name="图片 6"/>
          <p:cNvPicPr>
            <a:picLocks noChangeAspect="1"/>
          </p:cNvPicPr>
          <p:nvPr/>
        </p:nvPicPr>
        <p:blipFill rotWithShape="1">
          <a:blip r:embed="rId8"/>
          <a:srcRect l="15775" t="15432" r="42838" b="43457"/>
          <a:stretch>
            <a:fillRect/>
          </a:stretch>
        </p:blipFill>
        <p:spPr>
          <a:xfrm>
            <a:off x="130628" y="1895577"/>
            <a:ext cx="5251441" cy="3185300"/>
          </a:xfrm>
          <a:prstGeom prst="rect">
            <a:avLst/>
          </a:prstGeom>
        </p:spPr>
      </p:pic>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06584" y="-649045"/>
            <a:ext cx="3393228" cy="1969952"/>
            <a:chOff x="4262209" y="-345515"/>
            <a:chExt cx="3393228" cy="1969952"/>
          </a:xfrm>
        </p:grpSpPr>
        <p:pic>
          <p:nvPicPr>
            <p:cNvPr id="24" name="图片 23"/>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rcRect r="41945"/>
            <a:stretch>
              <a:fillRect/>
            </a:stretch>
          </p:blipFill>
          <p:spPr>
            <a:xfrm rot="16866840">
              <a:off x="4973847" y="-1057153"/>
              <a:ext cx="1969952" cy="3393228"/>
            </a:xfrm>
            <a:custGeom>
              <a:avLst/>
              <a:gdLst>
                <a:gd name="connsiteX0" fmla="*/ 1303366 w 1969952"/>
                <a:gd name="connsiteY0" fmla="*/ 0 h 3393228"/>
                <a:gd name="connsiteX1" fmla="*/ 1969952 w 1969952"/>
                <a:gd name="connsiteY1" fmla="*/ 3393228 h 3393228"/>
                <a:gd name="connsiteX2" fmla="*/ 0 w 1969952"/>
                <a:gd name="connsiteY2" fmla="*/ 3393228 h 3393228"/>
                <a:gd name="connsiteX3" fmla="*/ 0 w 1969952"/>
                <a:gd name="connsiteY3" fmla="*/ 0 h 3393228"/>
              </a:gdLst>
              <a:ahLst/>
              <a:cxnLst>
                <a:cxn ang="0">
                  <a:pos x="connsiteX0" y="connsiteY0"/>
                </a:cxn>
                <a:cxn ang="0">
                  <a:pos x="connsiteX1" y="connsiteY1"/>
                </a:cxn>
                <a:cxn ang="0">
                  <a:pos x="connsiteX2" y="connsiteY2"/>
                </a:cxn>
                <a:cxn ang="0">
                  <a:pos x="connsiteX3" y="connsiteY3"/>
                </a:cxn>
              </a:cxnLst>
              <a:rect l="l" t="t" r="r" b="b"/>
              <a:pathLst>
                <a:path w="1969952" h="3393228">
                  <a:moveTo>
                    <a:pt x="1303366" y="0"/>
                  </a:moveTo>
                  <a:lnTo>
                    <a:pt x="1969952" y="3393228"/>
                  </a:lnTo>
                  <a:lnTo>
                    <a:pt x="0" y="3393228"/>
                  </a:lnTo>
                  <a:lnTo>
                    <a:pt x="0" y="0"/>
                  </a:lnTo>
                  <a:close/>
                </a:path>
              </a:pathLst>
            </a:custGeom>
          </p:spPr>
        </p:pic>
        <p:sp>
          <p:nvSpPr>
            <p:cNvPr id="3" name="Rectangle 30"/>
            <p:cNvSpPr/>
            <p:nvPr/>
          </p:nvSpPr>
          <p:spPr>
            <a:xfrm flipH="1">
              <a:off x="5051425" y="303286"/>
              <a:ext cx="2066925" cy="954107"/>
            </a:xfrm>
            <a:prstGeom prst="rect">
              <a:avLst/>
            </a:prstGeom>
          </p:spPr>
          <p:txBody>
            <a:bodyPr wrap="square">
              <a:spAutoFit/>
            </a:bodyPr>
            <a:lstStyle/>
            <a:p>
              <a:pPr lvl="0" algn="ctr">
                <a:defRPr/>
              </a:pPr>
              <a:r>
                <a:rPr lang="zh-CN" altLang="en-US" sz="2800" dirty="0">
                  <a:solidFill>
                    <a:schemeClr val="tx1">
                      <a:lumMod val="75000"/>
                      <a:lumOff val="25000"/>
                    </a:schemeClr>
                  </a:solidFill>
                  <a:latin typeface="思源黑体 CN Bold" panose="020B0800000000000000" pitchFamily="34" charset="-122"/>
                  <a:ea typeface="思源黑体 CN Bold" panose="020B0800000000000000" pitchFamily="34" charset="-122"/>
                  <a:cs typeface="Open Sans" pitchFamily="34" charset="0"/>
                  <a:sym typeface="Century Gothic" panose="020B0502020202020204" pitchFamily="34" charset="0"/>
                </a:rPr>
                <a:t>项目分析与计划文档</a:t>
              </a:r>
            </a:p>
          </p:txBody>
        </p:sp>
      </p:grpSp>
      <p:sp>
        <p:nvSpPr>
          <p:cNvPr id="8" name="文本框 7"/>
          <p:cNvSpPr txBox="1"/>
          <p:nvPr>
            <p:custDataLst>
              <p:tags r:id="rId1"/>
            </p:custDataLst>
          </p:nvPr>
        </p:nvSpPr>
        <p:spPr>
          <a:xfrm>
            <a:off x="1141088" y="953863"/>
            <a:ext cx="2659578" cy="843899"/>
          </a:xfrm>
          <a:prstGeom prst="rect">
            <a:avLst/>
          </a:prstGeom>
          <a:noFill/>
        </p:spPr>
        <p:txBody>
          <a:bodyPr vert="horz" lIns="67500" tIns="35100" rIns="67500" bIns="35100" rtlCol="0" anchor="ctr">
            <a:noAutofit/>
          </a:bodyPr>
          <a:lstStyle>
            <a:lvl1pPr marL="285750" indent="-285750" fontAlgn="auto">
              <a:lnSpc>
                <a:spcPct val="130000"/>
              </a:lnSpc>
              <a:spcBef>
                <a:spcPts val="0"/>
              </a:spcBef>
              <a:spcAft>
                <a:spcPts val="800"/>
              </a:spcAft>
              <a:buFont typeface="微软雅黑" panose="020B0503020204020204" charset="-122"/>
              <a:buAutoNum type="ea1JpnChsDbPeriod"/>
              <a:defRPr sz="1050" u="none" strike="noStrike" cap="none" spc="150" normalizeH="0" baseline="0">
                <a:solidFill>
                  <a:sysClr val="windowText" lastClr="000000">
                    <a:lumMod val="95000"/>
                    <a:lumOff val="5000"/>
                  </a:sysClr>
                </a:solidFill>
                <a:uFillTx/>
                <a:latin typeface="微软雅黑" panose="020B0503020204020204" charset="-122"/>
                <a:ea typeface="微软雅黑" panose="020B050302020402020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ts val="3200"/>
              </a:lnSpc>
              <a:buSzPct val="70000"/>
              <a:buFont typeface="Wingdings" panose="05000000000000000000" pitchFamily="2" charset="2"/>
              <a:buChar char="l"/>
              <a:defRPr/>
            </a:pPr>
            <a:r>
              <a:rPr lang="zh-CN" altLang="en-US" sz="2400" b="1" dirty="0" smtClean="0">
                <a:latin typeface="+mn-ea"/>
              </a:rPr>
              <a:t>可行性计划</a:t>
            </a:r>
            <a:endParaRPr lang="zh-CN" altLang="en-US" sz="1200" dirty="0"/>
          </a:p>
        </p:txBody>
      </p:sp>
      <p:pic>
        <p:nvPicPr>
          <p:cNvPr id="4" name="图片 3"/>
          <p:cNvPicPr>
            <a:picLocks noChangeAspect="1"/>
          </p:cNvPicPr>
          <p:nvPr/>
        </p:nvPicPr>
        <p:blipFill rotWithShape="1">
          <a:blip r:embed="rId6"/>
          <a:srcRect l="28820" t="21329" r="29861" b="3441"/>
          <a:stretch>
            <a:fillRect/>
          </a:stretch>
        </p:blipFill>
        <p:spPr>
          <a:xfrm>
            <a:off x="6704303" y="234331"/>
            <a:ext cx="5037666" cy="5020734"/>
          </a:xfrm>
          <a:prstGeom prst="rect">
            <a:avLst/>
          </a:prstGeom>
        </p:spPr>
      </p:pic>
      <p:pic>
        <p:nvPicPr>
          <p:cNvPr id="5" name="图片 4"/>
          <p:cNvPicPr>
            <a:picLocks noChangeAspect="1"/>
          </p:cNvPicPr>
          <p:nvPr/>
        </p:nvPicPr>
        <p:blipFill rotWithShape="1">
          <a:blip r:embed="rId7"/>
          <a:srcRect l="31389" t="23486" r="34653" b="57738"/>
          <a:stretch>
            <a:fillRect/>
          </a:stretch>
        </p:blipFill>
        <p:spPr>
          <a:xfrm>
            <a:off x="5231416" y="4469929"/>
            <a:ext cx="6706584" cy="2029803"/>
          </a:xfrm>
          <a:prstGeom prst="rect">
            <a:avLst/>
          </a:prstGeom>
        </p:spPr>
      </p:pic>
      <p:graphicFrame>
        <p:nvGraphicFramePr>
          <p:cNvPr id="6" name="表格 5"/>
          <p:cNvGraphicFramePr>
            <a:graphicFrameLocks noGrp="1"/>
          </p:cNvGraphicFramePr>
          <p:nvPr/>
        </p:nvGraphicFramePr>
        <p:xfrm>
          <a:off x="382315" y="1911234"/>
          <a:ext cx="5313090" cy="4663440"/>
        </p:xfrm>
        <a:graphic>
          <a:graphicData uri="http://schemas.openxmlformats.org/drawingml/2006/table">
            <a:tbl>
              <a:tblPr>
                <a:tableStyleId>{5C22544A-7EE6-4342-B048-85BDC9FD1C3A}</a:tableStyleId>
              </a:tblPr>
              <a:tblGrid>
                <a:gridCol w="1338560"/>
                <a:gridCol w="1339183"/>
                <a:gridCol w="1339183"/>
                <a:gridCol w="1296164"/>
              </a:tblGrid>
              <a:tr h="185997">
                <a:tc>
                  <a:txBody>
                    <a:bodyPr/>
                    <a:lstStyle/>
                    <a:p>
                      <a:pPr>
                        <a:tabLst>
                          <a:tab pos="5267960" algn="r"/>
                        </a:tabLst>
                      </a:pPr>
                      <a:r>
                        <a:rPr lang="zh-CN" sz="1800">
                          <a:effectLst/>
                        </a:rPr>
                        <a:t>版本号</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修改人员</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修改时间</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备注</a:t>
                      </a:r>
                      <a:endParaRPr lang="zh-CN" sz="1200">
                        <a:effectLst/>
                        <a:latin typeface="等线" panose="02010600030101010101" charset="-122"/>
                        <a:ea typeface="等线" panose="02010600030101010101" charset="-122"/>
                      </a:endParaRPr>
                    </a:p>
                  </a:txBody>
                  <a:tcPr marL="68580" marR="68580" marT="0" marB="0"/>
                </a:tc>
              </a:tr>
              <a:tr h="324038">
                <a:tc>
                  <a:txBody>
                    <a:bodyPr/>
                    <a:lstStyle/>
                    <a:p>
                      <a:pPr>
                        <a:tabLst>
                          <a:tab pos="5267960" algn="r"/>
                        </a:tabLst>
                      </a:pPr>
                      <a:r>
                        <a:rPr lang="en-US" sz="1800">
                          <a:effectLst/>
                        </a:rPr>
                        <a:t>0.1</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李磊</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2020.10.18</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书写部分内容</a:t>
                      </a:r>
                      <a:endParaRPr lang="zh-CN" sz="1200">
                        <a:effectLst/>
                        <a:latin typeface="等线" panose="02010600030101010101" charset="-122"/>
                        <a:ea typeface="等线" panose="02010600030101010101" charset="-122"/>
                      </a:endParaRPr>
                    </a:p>
                  </a:txBody>
                  <a:tcPr marL="68580" marR="68580" marT="0" marB="0"/>
                </a:tc>
              </a:tr>
              <a:tr h="648075">
                <a:tc>
                  <a:txBody>
                    <a:bodyPr/>
                    <a:lstStyle/>
                    <a:p>
                      <a:pPr>
                        <a:tabLst>
                          <a:tab pos="5267960" algn="r"/>
                        </a:tabLst>
                      </a:pPr>
                      <a:r>
                        <a:rPr lang="en-US" sz="1800">
                          <a:effectLst/>
                        </a:rPr>
                        <a:t>0.2</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李磊</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2020.10.30</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添加</a:t>
                      </a:r>
                      <a:r>
                        <a:rPr lang="en-US" sz="1800">
                          <a:effectLst/>
                        </a:rPr>
                        <a:t>swot</a:t>
                      </a:r>
                      <a:r>
                        <a:rPr lang="zh-CN" sz="1800">
                          <a:effectLst/>
                        </a:rPr>
                        <a:t>分析，以及我们的备选方案</a:t>
                      </a:r>
                      <a:endParaRPr lang="zh-CN" sz="1200">
                        <a:effectLst/>
                        <a:latin typeface="等线" panose="02010600030101010101" charset="-122"/>
                        <a:ea typeface="等线" panose="02010600030101010101" charset="-122"/>
                      </a:endParaRPr>
                    </a:p>
                  </a:txBody>
                  <a:tcPr marL="68580" marR="68580" marT="0" marB="0"/>
                </a:tc>
              </a:tr>
              <a:tr h="371993">
                <a:tc>
                  <a:txBody>
                    <a:bodyPr/>
                    <a:lstStyle/>
                    <a:p>
                      <a:pPr>
                        <a:tabLst>
                          <a:tab pos="5267960" algn="r"/>
                        </a:tabLst>
                      </a:pPr>
                      <a:r>
                        <a:rPr lang="en-US" sz="1800">
                          <a:effectLst/>
                        </a:rPr>
                        <a:t>0.3</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G01</a:t>
                      </a:r>
                      <a:r>
                        <a:rPr lang="zh-CN" sz="1800">
                          <a:effectLst/>
                        </a:rPr>
                        <a:t>全员</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2020.11.4</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补全可行性分析报告</a:t>
                      </a:r>
                      <a:endParaRPr lang="zh-CN" sz="1200">
                        <a:effectLst/>
                        <a:latin typeface="等线" panose="02010600030101010101" charset="-122"/>
                        <a:ea typeface="等线" panose="02010600030101010101" charset="-122"/>
                      </a:endParaRPr>
                    </a:p>
                  </a:txBody>
                  <a:tcPr marL="68580" marR="68580" marT="0" marB="0"/>
                </a:tc>
              </a:tr>
              <a:tr h="185997">
                <a:tc>
                  <a:txBody>
                    <a:bodyPr/>
                    <a:lstStyle/>
                    <a:p>
                      <a:pPr>
                        <a:tabLst>
                          <a:tab pos="5267960" algn="r"/>
                        </a:tabLst>
                      </a:pPr>
                      <a:r>
                        <a:rPr lang="en-US" sz="1800">
                          <a:effectLst/>
                        </a:rPr>
                        <a:t>1.0</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G01</a:t>
                      </a:r>
                      <a:r>
                        <a:rPr lang="zh-CN" sz="1800">
                          <a:effectLst/>
                        </a:rPr>
                        <a:t>全员</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2020.11.8</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正式发布</a:t>
                      </a:r>
                      <a:endParaRPr lang="zh-CN" sz="1200">
                        <a:effectLst/>
                        <a:latin typeface="等线" panose="02010600030101010101" charset="-122"/>
                        <a:ea typeface="等线" panose="02010600030101010101" charset="-122"/>
                      </a:endParaRPr>
                    </a:p>
                  </a:txBody>
                  <a:tcPr marL="68580" marR="68580" marT="0" marB="0"/>
                </a:tc>
              </a:tr>
              <a:tr h="324038">
                <a:tc>
                  <a:txBody>
                    <a:bodyPr/>
                    <a:lstStyle/>
                    <a:p>
                      <a:pPr>
                        <a:tabLst>
                          <a:tab pos="5267960" algn="r"/>
                        </a:tabLst>
                      </a:pPr>
                      <a:r>
                        <a:rPr lang="en-US" sz="1800">
                          <a:effectLst/>
                        </a:rPr>
                        <a:t>1.1</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G01</a:t>
                      </a:r>
                      <a:r>
                        <a:rPr lang="zh-CN" sz="1800">
                          <a:effectLst/>
                        </a:rPr>
                        <a:t>全员</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2020.11.17</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新增项目需求</a:t>
                      </a:r>
                      <a:endParaRPr lang="zh-CN" sz="1200">
                        <a:effectLst/>
                        <a:latin typeface="等线" panose="02010600030101010101" charset="-122"/>
                        <a:ea typeface="等线" panose="02010600030101010101" charset="-122"/>
                      </a:endParaRPr>
                    </a:p>
                  </a:txBody>
                  <a:tcPr marL="68580" marR="68580" marT="0" marB="0"/>
                </a:tc>
              </a:tr>
              <a:tr h="486057">
                <a:tc>
                  <a:txBody>
                    <a:bodyPr/>
                    <a:lstStyle/>
                    <a:p>
                      <a:pPr>
                        <a:tabLst>
                          <a:tab pos="5267960" algn="r"/>
                        </a:tabLst>
                      </a:pPr>
                      <a:r>
                        <a:rPr lang="en-US" sz="1800">
                          <a:effectLst/>
                        </a:rPr>
                        <a:t>1.2</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G01</a:t>
                      </a:r>
                      <a:r>
                        <a:rPr lang="zh-CN" sz="1800">
                          <a:effectLst/>
                        </a:rPr>
                        <a:t>全员</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2020.1.12</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a:effectLst/>
                        </a:rPr>
                        <a:t>根据实现阶段的数据更新</a:t>
                      </a:r>
                      <a:endParaRPr lang="zh-CN" sz="1200">
                        <a:effectLst/>
                        <a:latin typeface="等线" panose="02010600030101010101" charset="-122"/>
                        <a:ea typeface="等线" panose="02010600030101010101" charset="-122"/>
                      </a:endParaRPr>
                    </a:p>
                  </a:txBody>
                  <a:tcPr marL="68580" marR="68580" marT="0" marB="0"/>
                </a:tc>
              </a:tr>
              <a:tr h="371993">
                <a:tc>
                  <a:txBody>
                    <a:bodyPr/>
                    <a:lstStyle/>
                    <a:p>
                      <a:pPr>
                        <a:tabLst>
                          <a:tab pos="5267960" algn="r"/>
                        </a:tabLst>
                      </a:pPr>
                      <a:r>
                        <a:rPr lang="en-US" sz="1800">
                          <a:effectLst/>
                        </a:rPr>
                        <a:t>1.3</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G01</a:t>
                      </a:r>
                      <a:r>
                        <a:rPr lang="zh-CN" sz="1800">
                          <a:effectLst/>
                        </a:rPr>
                        <a:t>全员</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en-US" sz="1800">
                          <a:effectLst/>
                        </a:rPr>
                        <a:t>2020.1.13</a:t>
                      </a:r>
                      <a:endParaRPr lang="zh-CN" sz="1200">
                        <a:effectLst/>
                        <a:latin typeface="等线" panose="02010600030101010101" charset="-122"/>
                        <a:ea typeface="等线" panose="02010600030101010101" charset="-122"/>
                      </a:endParaRPr>
                    </a:p>
                  </a:txBody>
                  <a:tcPr marL="68580" marR="68580" marT="0" marB="0"/>
                </a:tc>
                <a:tc>
                  <a:txBody>
                    <a:bodyPr/>
                    <a:lstStyle/>
                    <a:p>
                      <a:pPr>
                        <a:tabLst>
                          <a:tab pos="5267960" algn="r"/>
                        </a:tabLst>
                      </a:pPr>
                      <a:r>
                        <a:rPr lang="zh-CN" sz="1800" dirty="0">
                          <a:effectLst/>
                        </a:rPr>
                        <a:t>详细结束的可行性分析</a:t>
                      </a:r>
                      <a:endParaRPr lang="zh-CN" sz="1200" dirty="0">
                        <a:effectLst/>
                        <a:latin typeface="等线" panose="02010600030101010101" charset="-122"/>
                        <a:ea typeface="等线" panose="02010600030101010101" charset="-122"/>
                      </a:endParaRPr>
                    </a:p>
                  </a:txBody>
                  <a:tcPr marL="68580" marR="68580" marT="0" marB="0"/>
                </a:tc>
              </a:tr>
            </a:tbl>
          </a:graphicData>
        </a:graphic>
      </p:graphicFrame>
    </p:spTree>
  </p:cSld>
  <p:clrMapOvr>
    <a:masterClrMapping/>
  </p:clrMapOvr>
  <p:transition spd="slow" advTm="3000">
    <p:push dir="u"/>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760"/>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100.xml><?xml version="1.0" encoding="utf-8"?>
<p:tagLst xmlns:a="http://schemas.openxmlformats.org/drawingml/2006/main" xmlns:r="http://schemas.openxmlformats.org/officeDocument/2006/relationships" xmlns:p="http://schemas.openxmlformats.org/presentationml/2006/main">
  <p:tag name="KSO_WM_SLIDE_ID" val="diagram20200773_1"/>
  <p:tag name="KSO_WM_SLIDE_ITEM_CNT" val="0"/>
  <p:tag name="KSO_WM_SLIDE_INDEX" val="1"/>
  <p:tag name="KSO_WM_TAG_VERSION" val="1.0"/>
  <p:tag name="KSO_WM_BEAUTIFY_FLAG" val="#wm#"/>
  <p:tag name="KSO_WM_TEMPLATE_CATEGORY" val="diagram"/>
  <p:tag name="KSO_WM_TEMPLATE_INDEX" val="20200773"/>
  <p:tag name="KSO_WM_SLIDE_LAYOUT" val="a_f"/>
  <p:tag name="KSO_WM_SLIDE_LAYOUT_CNT" val="1_1"/>
  <p:tag name="KSO_WM_SLIDE_TYPE" val="text"/>
  <p:tag name="KSO_WM_SLIDE_SUBTYPE" val="picTxt"/>
  <p:tag name="KSO_WM_SLIDE_SIZE" val="960*511"/>
  <p:tag name="KSO_WM_SLIDE_POSITION" val="0*0"/>
  <p:tag name="KSO_WM_SLIDE_COLORSCHEME_VERSION" val="3.2"/>
  <p:tag name="KSO_WM_TEMPLATE_SUBCATEGORY" val="0"/>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10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0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0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0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0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0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1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1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1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1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2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2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2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2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3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3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3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3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3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4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4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4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5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5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5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5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5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6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6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6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6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7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7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7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8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8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8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9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9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9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0773_1*f*1"/>
  <p:tag name="KSO_WM_TEMPLATE_CATEGORY" val="diagram"/>
  <p:tag name="KSO_WM_TEMPLATE_INDEX" val="20200773"/>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10;单击此处添加文本具体内容，简明扼要的阐述您的观点。&#10;单击此处添加文本具体内容，简明扼要的阐述您的观点。&#10;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0;单击此处添加文本具体内容。"/>
  <p:tag name="KSO_WM_UNIT_NOCLEAR" val="0"/>
  <p:tag name="KSO_WM_UNIT_VALUE" val="1680"/>
  <p:tag name="KSO_WM_UNIT_TYPE" val="f"/>
  <p:tag name="KSO_WM_UNIT_INDEX" val="1"/>
</p:tagLst>
</file>

<file path=ppt/tags/tag9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43.666141732283,&quot;width&quot;:3102.2866141732284}"/>
</p:tagLst>
</file>

<file path=ppt/theme/theme1.xml><?xml version="1.0" encoding="utf-8"?>
<a:theme xmlns:a="http://schemas.openxmlformats.org/drawingml/2006/main" name="1_Office 主题​​">
  <a:themeElements>
    <a:clrScheme name="Office">
      <a:dk1>
        <a:srgbClr val="000000"/>
      </a:dk1>
      <a:lt1>
        <a:srgbClr val="FFFFFF"/>
      </a:lt1>
      <a:dk2>
        <a:srgbClr val="44546A"/>
      </a:dk2>
      <a:lt2>
        <a:srgbClr val="E6E4E4"/>
      </a:lt2>
      <a:accent1>
        <a:srgbClr val="68C6D7"/>
      </a:accent1>
      <a:accent2>
        <a:srgbClr val="B185E8"/>
      </a:accent2>
      <a:accent3>
        <a:srgbClr val="8ED4CA"/>
      </a:accent3>
      <a:accent4>
        <a:srgbClr val="4DA0CE"/>
      </a:accent4>
      <a:accent5>
        <a:srgbClr val="6A8BB6"/>
      </a:accent5>
      <a:accent6>
        <a:srgbClr val="7FCAD7"/>
      </a:accent6>
      <a:hlink>
        <a:srgbClr val="14B9CE"/>
      </a:hlink>
      <a:folHlink>
        <a:srgbClr val="2B2B2B"/>
      </a:folHlink>
    </a:clrScheme>
    <a:fontScheme name="思源黑体">
      <a:majorFont>
        <a:latin typeface="Century Gothic"/>
        <a:ea typeface="思源黑体 CN Medium"/>
        <a:cs typeface=""/>
      </a:majorFont>
      <a:minorFont>
        <a:latin typeface="Century Gothic"/>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TotalTime>
  <Words>3265</Words>
  <Application>Microsoft Office PowerPoint</Application>
  <PresentationFormat>宽屏</PresentationFormat>
  <Paragraphs>518</Paragraphs>
  <Slides>62</Slides>
  <Notes>61</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62</vt:i4>
      </vt:variant>
    </vt:vector>
  </HeadingPairs>
  <TitlesOfParts>
    <vt:vector size="77" baseType="lpstr">
      <vt:lpstr>Open Sans</vt:lpstr>
      <vt:lpstr>等线</vt:lpstr>
      <vt:lpstr>黑体</vt:lpstr>
      <vt:lpstr>思源黑体 CN Bold</vt:lpstr>
      <vt:lpstr>思源黑体 CN Normal</vt:lpstr>
      <vt:lpstr>宋体</vt:lpstr>
      <vt:lpstr>微软雅黑</vt:lpstr>
      <vt:lpstr>Arial</vt:lpstr>
      <vt:lpstr>Calibri</vt:lpstr>
      <vt:lpstr>Century Gothic</vt:lpstr>
      <vt:lpstr>Courier New</vt:lpstr>
      <vt:lpstr>Impact</vt:lpstr>
      <vt:lpstr>Times New Roman</vt:lpstr>
      <vt:lpstr>Wingdings</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760</dc:title>
  <dc:creator>.</dc:creator>
  <cp:lastModifiedBy>dell</cp:lastModifiedBy>
  <cp:revision>232</cp:revision>
  <dcterms:created xsi:type="dcterms:W3CDTF">2019-03-25T13:14:00Z</dcterms:created>
  <dcterms:modified xsi:type="dcterms:W3CDTF">2021-01-21T01:19:59Z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